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7" r:id="rId1"/>
  </p:sldMasterIdLst>
  <p:notesMasterIdLst>
    <p:notesMasterId r:id="rId56"/>
  </p:notesMasterIdLst>
  <p:sldIdLst>
    <p:sldId id="256" r:id="rId2"/>
    <p:sldId id="263" r:id="rId3"/>
    <p:sldId id="257" r:id="rId4"/>
    <p:sldId id="264" r:id="rId5"/>
    <p:sldId id="261" r:id="rId6"/>
    <p:sldId id="273" r:id="rId7"/>
    <p:sldId id="302" r:id="rId8"/>
    <p:sldId id="283" r:id="rId9"/>
    <p:sldId id="292" r:id="rId10"/>
    <p:sldId id="276" r:id="rId11"/>
    <p:sldId id="307" r:id="rId12"/>
    <p:sldId id="308" r:id="rId13"/>
    <p:sldId id="306" r:id="rId14"/>
    <p:sldId id="309" r:id="rId15"/>
    <p:sldId id="272" r:id="rId16"/>
    <p:sldId id="290" r:id="rId17"/>
    <p:sldId id="291" r:id="rId18"/>
    <p:sldId id="304" r:id="rId19"/>
    <p:sldId id="265" r:id="rId20"/>
    <p:sldId id="277" r:id="rId21"/>
    <p:sldId id="262" r:id="rId22"/>
    <p:sldId id="284" r:id="rId23"/>
    <p:sldId id="289" r:id="rId24"/>
    <p:sldId id="266" r:id="rId25"/>
    <p:sldId id="267" r:id="rId26"/>
    <p:sldId id="268" r:id="rId27"/>
    <p:sldId id="269" r:id="rId28"/>
    <p:sldId id="270" r:id="rId29"/>
    <p:sldId id="303" r:id="rId30"/>
    <p:sldId id="305" r:id="rId31"/>
    <p:sldId id="282" r:id="rId32"/>
    <p:sldId id="271" r:id="rId33"/>
    <p:sldId id="280" r:id="rId34"/>
    <p:sldId id="279" r:id="rId35"/>
    <p:sldId id="281" r:id="rId36"/>
    <p:sldId id="295" r:id="rId37"/>
    <p:sldId id="258" r:id="rId38"/>
    <p:sldId id="259" r:id="rId39"/>
    <p:sldId id="293" r:id="rId40"/>
    <p:sldId id="310" r:id="rId41"/>
    <p:sldId id="274" r:id="rId42"/>
    <p:sldId id="311" r:id="rId43"/>
    <p:sldId id="294" r:id="rId44"/>
    <p:sldId id="300" r:id="rId45"/>
    <p:sldId id="301" r:id="rId46"/>
    <p:sldId id="296" r:id="rId47"/>
    <p:sldId id="297" r:id="rId48"/>
    <p:sldId id="298" r:id="rId49"/>
    <p:sldId id="299" r:id="rId50"/>
    <p:sldId id="285" r:id="rId51"/>
    <p:sldId id="287" r:id="rId52"/>
    <p:sldId id="288" r:id="rId53"/>
    <p:sldId id="312" r:id="rId54"/>
    <p:sldId id="313"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78"/>
    <p:restoredTop sz="78827"/>
  </p:normalViewPr>
  <p:slideViewPr>
    <p:cSldViewPr snapToGrid="0" snapToObjects="1">
      <p:cViewPr varScale="1">
        <p:scale>
          <a:sx n="65" d="100"/>
          <a:sy n="65" d="100"/>
        </p:scale>
        <p:origin x="1256" y="208"/>
      </p:cViewPr>
      <p:guideLst/>
    </p:cSldViewPr>
  </p:slideViewPr>
  <p:notesTextViewPr>
    <p:cViewPr>
      <p:scale>
        <a:sx n="1" d="1"/>
        <a:sy n="1" d="1"/>
      </p:scale>
      <p:origin x="0" y="0"/>
    </p:cViewPr>
  </p:notesTextViewPr>
  <p:notesViewPr>
    <p:cSldViewPr snapToGrid="0" snapToObjects="1">
      <p:cViewPr varScale="1">
        <p:scale>
          <a:sx n="83" d="100"/>
          <a:sy n="83" d="100"/>
        </p:scale>
        <p:origin x="3992"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B50A96-FDD1-2B4F-A25E-E3F93B6A4C36}" type="datetimeFigureOut">
              <a:rPr lang="en-FR" smtClean="0"/>
              <a:t>02/03/2022</a:t>
            </a:fld>
            <a:endParaRPr lang="en-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6770C-D6A3-A34F-A3E6-ADE6F07464EC}" type="slidenum">
              <a:rPr lang="en-FR" smtClean="0"/>
              <a:t>‹#›</a:t>
            </a:fld>
            <a:endParaRPr lang="en-FR"/>
          </a:p>
        </p:txBody>
      </p:sp>
    </p:spTree>
    <p:extLst>
      <p:ext uri="{BB962C8B-B14F-4D97-AF65-F5344CB8AC3E}">
        <p14:creationId xmlns:p14="http://schemas.microsoft.com/office/powerpoint/2010/main" val="2388526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Actions: change petrol price; modify bus subscription, frequency, capacity; plant trees; build cycling lanes, car parks; maintain road infrastructure; etc</a:t>
            </a:r>
            <a:endParaRPr lang="en-FR" dirty="0"/>
          </a:p>
          <a:p>
            <a:endParaRPr lang="en-FR" dirty="0"/>
          </a:p>
        </p:txBody>
      </p:sp>
      <p:sp>
        <p:nvSpPr>
          <p:cNvPr id="4" name="Slide Number Placeholder 3"/>
          <p:cNvSpPr>
            <a:spLocks noGrp="1"/>
          </p:cNvSpPr>
          <p:nvPr>
            <p:ph type="sldNum" sz="quarter" idx="5"/>
          </p:nvPr>
        </p:nvSpPr>
        <p:spPr/>
        <p:txBody>
          <a:bodyPr/>
          <a:lstStyle/>
          <a:p>
            <a:fld id="{83F6770C-D6A3-A34F-A3E6-ADE6F07464EC}" type="slidenum">
              <a:rPr lang="en-FR" smtClean="0"/>
              <a:t>3</a:t>
            </a:fld>
            <a:endParaRPr lang="en-FR"/>
          </a:p>
        </p:txBody>
      </p:sp>
    </p:spTree>
    <p:extLst>
      <p:ext uri="{BB962C8B-B14F-4D97-AF65-F5344CB8AC3E}">
        <p14:creationId xmlns:p14="http://schemas.microsoft.com/office/powerpoint/2010/main" val="4134915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FR" dirty="0"/>
              <a:t>rice should be a bit more than walking</a:t>
            </a:r>
          </a:p>
          <a:p>
            <a:r>
              <a:rPr lang="en-GB" dirty="0"/>
              <a:t>S</a:t>
            </a:r>
            <a:r>
              <a:rPr lang="en-FR" dirty="0"/>
              <a:t>afety should rather be worse than walking?</a:t>
            </a:r>
          </a:p>
        </p:txBody>
      </p:sp>
      <p:sp>
        <p:nvSpPr>
          <p:cNvPr id="4" name="Slide Number Placeholder 3"/>
          <p:cNvSpPr>
            <a:spLocks noGrp="1"/>
          </p:cNvSpPr>
          <p:nvPr>
            <p:ph type="sldNum" sz="quarter" idx="5"/>
          </p:nvPr>
        </p:nvSpPr>
        <p:spPr/>
        <p:txBody>
          <a:bodyPr/>
          <a:lstStyle/>
          <a:p>
            <a:fld id="{83F6770C-D6A3-A34F-A3E6-ADE6F07464EC}" type="slidenum">
              <a:rPr lang="en-FR" smtClean="0"/>
              <a:t>25</a:t>
            </a:fld>
            <a:endParaRPr lang="en-FR"/>
          </a:p>
        </p:txBody>
      </p:sp>
    </p:spTree>
    <p:extLst>
      <p:ext uri="{BB962C8B-B14F-4D97-AF65-F5344CB8AC3E}">
        <p14:creationId xmlns:p14="http://schemas.microsoft.com/office/powerpoint/2010/main" val="978723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FR" dirty="0"/>
              <a:t>hould be safer than cycling?</a:t>
            </a:r>
          </a:p>
          <a:p>
            <a:endParaRPr lang="en-FR" dirty="0"/>
          </a:p>
          <a:p>
            <a:r>
              <a:rPr lang="en-FR" dirty="0"/>
              <a:t>TODO: voir si certains indicateurs améliorent les choses pour un mode mais les empirent pour un autre. Par ex taux de pistes cyclables augmenterait les bouchons?</a:t>
            </a:r>
          </a:p>
        </p:txBody>
      </p:sp>
      <p:sp>
        <p:nvSpPr>
          <p:cNvPr id="4" name="Slide Number Placeholder 3"/>
          <p:cNvSpPr>
            <a:spLocks noGrp="1"/>
          </p:cNvSpPr>
          <p:nvPr>
            <p:ph type="sldNum" sz="quarter" idx="5"/>
          </p:nvPr>
        </p:nvSpPr>
        <p:spPr/>
        <p:txBody>
          <a:bodyPr/>
          <a:lstStyle/>
          <a:p>
            <a:fld id="{83F6770C-D6A3-A34F-A3E6-ADE6F07464EC}" type="slidenum">
              <a:rPr lang="en-FR" smtClean="0"/>
              <a:t>26</a:t>
            </a:fld>
            <a:endParaRPr lang="en-FR"/>
          </a:p>
        </p:txBody>
      </p:sp>
    </p:spTree>
    <p:extLst>
      <p:ext uri="{BB962C8B-B14F-4D97-AF65-F5344CB8AC3E}">
        <p14:creationId xmlns:p14="http://schemas.microsoft.com/office/powerpoint/2010/main" val="2793463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83F6770C-D6A3-A34F-A3E6-ADE6F07464EC}" type="slidenum">
              <a:rPr lang="en-FR" smtClean="0"/>
              <a:t>27</a:t>
            </a:fld>
            <a:endParaRPr lang="en-FR"/>
          </a:p>
        </p:txBody>
      </p:sp>
    </p:spTree>
    <p:extLst>
      <p:ext uri="{BB962C8B-B14F-4D97-AF65-F5344CB8AC3E}">
        <p14:creationId xmlns:p14="http://schemas.microsoft.com/office/powerpoint/2010/main" val="3206452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FR" dirty="0"/>
              <a:t>utres actions : interdire la pub pour les voitures ?</a:t>
            </a:r>
          </a:p>
        </p:txBody>
      </p:sp>
      <p:sp>
        <p:nvSpPr>
          <p:cNvPr id="4" name="Slide Number Placeholder 3"/>
          <p:cNvSpPr>
            <a:spLocks noGrp="1"/>
          </p:cNvSpPr>
          <p:nvPr>
            <p:ph type="sldNum" sz="quarter" idx="5"/>
          </p:nvPr>
        </p:nvSpPr>
        <p:spPr/>
        <p:txBody>
          <a:bodyPr/>
          <a:lstStyle/>
          <a:p>
            <a:fld id="{83F6770C-D6A3-A34F-A3E6-ADE6F07464EC}" type="slidenum">
              <a:rPr lang="en-FR" smtClean="0"/>
              <a:t>31</a:t>
            </a:fld>
            <a:endParaRPr lang="en-FR"/>
          </a:p>
        </p:txBody>
      </p:sp>
    </p:spTree>
    <p:extLst>
      <p:ext uri="{BB962C8B-B14F-4D97-AF65-F5344CB8AC3E}">
        <p14:creationId xmlns:p14="http://schemas.microsoft.com/office/powerpoint/2010/main" val="982968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FR" dirty="0"/>
              <a:t>as besoin de détails dans “sécurité” : une seule action “augmenter la sécurité” ou “rogner sur la sécurité” (comprend des patrouilles, l’éclairage public, des caméras de surveillance, des dispositifs anti vol de vélo, etc)</a:t>
            </a:r>
          </a:p>
          <a:p>
            <a:endParaRPr lang="en-FR" dirty="0"/>
          </a:p>
          <a:p>
            <a:r>
              <a:rPr lang="en-GB" dirty="0"/>
              <a:t>O</a:t>
            </a:r>
            <a:r>
              <a:rPr lang="en-FR" dirty="0"/>
              <a:t>n peut encore ajouter des actions</a:t>
            </a:r>
          </a:p>
          <a:p>
            <a:r>
              <a:rPr lang="en-GB" dirty="0"/>
              <a:t>E</a:t>
            </a:r>
            <a:r>
              <a:rPr lang="en-FR" dirty="0"/>
              <a:t>ffets indirect pour le télétravail et les horaires décalés</a:t>
            </a:r>
          </a:p>
        </p:txBody>
      </p:sp>
      <p:sp>
        <p:nvSpPr>
          <p:cNvPr id="4" name="Slide Number Placeholder 3"/>
          <p:cNvSpPr>
            <a:spLocks noGrp="1"/>
          </p:cNvSpPr>
          <p:nvPr>
            <p:ph type="sldNum" sz="quarter" idx="5"/>
          </p:nvPr>
        </p:nvSpPr>
        <p:spPr/>
        <p:txBody>
          <a:bodyPr/>
          <a:lstStyle/>
          <a:p>
            <a:fld id="{83F6770C-D6A3-A34F-A3E6-ADE6F07464EC}" type="slidenum">
              <a:rPr lang="en-FR" smtClean="0"/>
              <a:t>33</a:t>
            </a:fld>
            <a:endParaRPr lang="en-FR"/>
          </a:p>
        </p:txBody>
      </p:sp>
    </p:spTree>
    <p:extLst>
      <p:ext uri="{BB962C8B-B14F-4D97-AF65-F5344CB8AC3E}">
        <p14:creationId xmlns:p14="http://schemas.microsoft.com/office/powerpoint/2010/main" val="1569949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(joueur = maire / gestionnaire urbain tout-puissant)</a:t>
            </a:r>
          </a:p>
        </p:txBody>
      </p:sp>
      <p:sp>
        <p:nvSpPr>
          <p:cNvPr id="4" name="Slide Number Placeholder 3"/>
          <p:cNvSpPr>
            <a:spLocks noGrp="1"/>
          </p:cNvSpPr>
          <p:nvPr>
            <p:ph type="sldNum" sz="quarter" idx="5"/>
          </p:nvPr>
        </p:nvSpPr>
        <p:spPr/>
        <p:txBody>
          <a:bodyPr/>
          <a:lstStyle/>
          <a:p>
            <a:fld id="{83F6770C-D6A3-A34F-A3E6-ADE6F07464EC}" type="slidenum">
              <a:rPr lang="en-FR" smtClean="0"/>
              <a:t>38</a:t>
            </a:fld>
            <a:endParaRPr lang="en-FR"/>
          </a:p>
        </p:txBody>
      </p:sp>
    </p:spTree>
    <p:extLst>
      <p:ext uri="{BB962C8B-B14F-4D97-AF65-F5344CB8AC3E}">
        <p14:creationId xmlns:p14="http://schemas.microsoft.com/office/powerpoint/2010/main" val="1839900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a:t>
            </a:r>
            <a:r>
              <a:rPr lang="en-FR" dirty="0"/>
              <a:t>eedback au joueur</a:t>
            </a:r>
          </a:p>
          <a:p>
            <a:endParaRPr lang="en-FR" dirty="0"/>
          </a:p>
        </p:txBody>
      </p:sp>
      <p:sp>
        <p:nvSpPr>
          <p:cNvPr id="4" name="Slide Number Placeholder 3"/>
          <p:cNvSpPr>
            <a:spLocks noGrp="1"/>
          </p:cNvSpPr>
          <p:nvPr>
            <p:ph type="sldNum" sz="quarter" idx="5"/>
          </p:nvPr>
        </p:nvSpPr>
        <p:spPr/>
        <p:txBody>
          <a:bodyPr/>
          <a:lstStyle/>
          <a:p>
            <a:fld id="{83F6770C-D6A3-A34F-A3E6-ADE6F07464EC}" type="slidenum">
              <a:rPr lang="en-FR" smtClean="0"/>
              <a:t>39</a:t>
            </a:fld>
            <a:endParaRPr lang="en-FR"/>
          </a:p>
        </p:txBody>
      </p:sp>
    </p:spTree>
    <p:extLst>
      <p:ext uri="{BB962C8B-B14F-4D97-AF65-F5344CB8AC3E}">
        <p14:creationId xmlns:p14="http://schemas.microsoft.com/office/powerpoint/2010/main" val="874203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t>
            </a:r>
            <a:r>
              <a:rPr lang="en-FR" dirty="0"/>
              <a:t>eprendre les propositions GAMAE</a:t>
            </a:r>
          </a:p>
        </p:txBody>
      </p:sp>
      <p:sp>
        <p:nvSpPr>
          <p:cNvPr id="4" name="Slide Number Placeholder 3"/>
          <p:cNvSpPr>
            <a:spLocks noGrp="1"/>
          </p:cNvSpPr>
          <p:nvPr>
            <p:ph type="sldNum" sz="quarter" idx="5"/>
          </p:nvPr>
        </p:nvSpPr>
        <p:spPr/>
        <p:txBody>
          <a:bodyPr/>
          <a:lstStyle/>
          <a:p>
            <a:fld id="{83F6770C-D6A3-A34F-A3E6-ADE6F07464EC}" type="slidenum">
              <a:rPr lang="en-FR" smtClean="0"/>
              <a:t>47</a:t>
            </a:fld>
            <a:endParaRPr lang="en-FR"/>
          </a:p>
        </p:txBody>
      </p:sp>
    </p:spTree>
    <p:extLst>
      <p:ext uri="{BB962C8B-B14F-4D97-AF65-F5344CB8AC3E}">
        <p14:creationId xmlns:p14="http://schemas.microsoft.com/office/powerpoint/2010/main" val="416024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R" dirty="0"/>
              <a:t>GAMAE : 6 mars, jeu sérieux avec détail des actions, équilibre à trouver sur le budget et l’espace, calcul de sattisfaction des habitants</a:t>
            </a:r>
          </a:p>
          <a:p>
            <a:endParaRPr lang="en-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FR" dirty="0"/>
              <a:t>Jeux &amp; Enjeux : 31 mars, jeu sérieux en version papier ? </a:t>
            </a:r>
            <a:r>
              <a:rPr lang="en-GB" dirty="0"/>
              <a:t>C</a:t>
            </a:r>
            <a:r>
              <a:rPr lang="en-FR" dirty="0"/>
              <a:t>onseil de la ville formé de rôles (issus des études socio: automobiliste convaincu, etc ; ou issu des EMD : habitants péri-urbains, peu desservi par les TC ; habitants centre-ville, TC et pistes cyclables ; etc)</a:t>
            </a:r>
          </a:p>
          <a:p>
            <a:endParaRPr lang="en-FR" dirty="0"/>
          </a:p>
        </p:txBody>
      </p:sp>
      <p:sp>
        <p:nvSpPr>
          <p:cNvPr id="4" name="Slide Number Placeholder 3"/>
          <p:cNvSpPr>
            <a:spLocks noGrp="1"/>
          </p:cNvSpPr>
          <p:nvPr>
            <p:ph type="sldNum" sz="quarter" idx="5"/>
          </p:nvPr>
        </p:nvSpPr>
        <p:spPr/>
        <p:txBody>
          <a:bodyPr/>
          <a:lstStyle/>
          <a:p>
            <a:fld id="{83F6770C-D6A3-A34F-A3E6-ADE6F07464EC}" type="slidenum">
              <a:rPr lang="en-FR" smtClean="0"/>
              <a:t>51</a:t>
            </a:fld>
            <a:endParaRPr lang="en-FR"/>
          </a:p>
        </p:txBody>
      </p:sp>
    </p:spTree>
    <p:extLst>
      <p:ext uri="{BB962C8B-B14F-4D97-AF65-F5344CB8AC3E}">
        <p14:creationId xmlns:p14="http://schemas.microsoft.com/office/powerpoint/2010/main" val="1976614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HICSS  mi juin ? </a:t>
            </a:r>
            <a:r>
              <a:rPr lang="en-GB" dirty="0"/>
              <a:t>J</a:t>
            </a:r>
            <a:r>
              <a:rPr lang="en-FR" dirty="0"/>
              <a:t>eu sérieux + évaluation </a:t>
            </a:r>
          </a:p>
          <a:p>
            <a:r>
              <a:rPr lang="en-FR" dirty="0"/>
              <a:t>HICSS // et / ou // modèle fonctionnel des habitudes avec code Python + évaluation : comment ? </a:t>
            </a:r>
            <a:r>
              <a:rPr lang="en-GB" dirty="0"/>
              <a:t>C</a:t>
            </a:r>
            <a:r>
              <a:rPr lang="en-FR" dirty="0"/>
              <a:t>omparaison avec des villes qui ont récemment mis en place certaines mesures et constaté une inertie dans l’impact sur les changements d’habitudes. On peut aussi simuler un changement brutal type crise du COVID</a:t>
            </a:r>
          </a:p>
          <a:p>
            <a:r>
              <a:rPr lang="en-FR" dirty="0"/>
              <a:t>HICSS et/ou les biais cognitifs (stage L3). Idedm besoin d’une éval vs observations</a:t>
            </a:r>
          </a:p>
          <a:p>
            <a:endParaRPr lang="en-FR" dirty="0"/>
          </a:p>
        </p:txBody>
      </p:sp>
      <p:sp>
        <p:nvSpPr>
          <p:cNvPr id="4" name="Slide Number Placeholder 3"/>
          <p:cNvSpPr>
            <a:spLocks noGrp="1"/>
          </p:cNvSpPr>
          <p:nvPr>
            <p:ph type="sldNum" sz="quarter" idx="5"/>
          </p:nvPr>
        </p:nvSpPr>
        <p:spPr/>
        <p:txBody>
          <a:bodyPr/>
          <a:lstStyle/>
          <a:p>
            <a:fld id="{83F6770C-D6A3-A34F-A3E6-ADE6F07464EC}" type="slidenum">
              <a:rPr lang="en-FR" smtClean="0"/>
              <a:t>52</a:t>
            </a:fld>
            <a:endParaRPr lang="en-FR"/>
          </a:p>
        </p:txBody>
      </p:sp>
    </p:spTree>
    <p:extLst>
      <p:ext uri="{BB962C8B-B14F-4D97-AF65-F5344CB8AC3E}">
        <p14:creationId xmlns:p14="http://schemas.microsoft.com/office/powerpoint/2010/main" val="2277424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FR" dirty="0"/>
              <a:t>as encore codées !</a:t>
            </a:r>
          </a:p>
          <a:p>
            <a:r>
              <a:rPr lang="en-GB" dirty="0"/>
              <a:t>P</a:t>
            </a:r>
            <a:r>
              <a:rPr lang="en-FR" dirty="0"/>
              <a:t>our l’instant la satisfaction est calculée mais n’a pas d’impact</a:t>
            </a:r>
          </a:p>
        </p:txBody>
      </p:sp>
      <p:sp>
        <p:nvSpPr>
          <p:cNvPr id="4" name="Slide Number Placeholder 3"/>
          <p:cNvSpPr>
            <a:spLocks noGrp="1"/>
          </p:cNvSpPr>
          <p:nvPr>
            <p:ph type="sldNum" sz="quarter" idx="5"/>
          </p:nvPr>
        </p:nvSpPr>
        <p:spPr/>
        <p:txBody>
          <a:bodyPr/>
          <a:lstStyle/>
          <a:p>
            <a:fld id="{83F6770C-D6A3-A34F-A3E6-ADE6F07464EC}" type="slidenum">
              <a:rPr lang="en-FR" smtClean="0"/>
              <a:t>8</a:t>
            </a:fld>
            <a:endParaRPr lang="en-FR"/>
          </a:p>
        </p:txBody>
      </p:sp>
    </p:spTree>
    <p:extLst>
      <p:ext uri="{BB962C8B-B14F-4D97-AF65-F5344CB8AC3E}">
        <p14:creationId xmlns:p14="http://schemas.microsoft.com/office/powerpoint/2010/main" val="1320479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TODO emotions against other mobility modes (angry, frustrated...)</a:t>
            </a:r>
          </a:p>
        </p:txBody>
      </p:sp>
      <p:sp>
        <p:nvSpPr>
          <p:cNvPr id="4" name="Slide Number Placeholder 3"/>
          <p:cNvSpPr>
            <a:spLocks noGrp="1"/>
          </p:cNvSpPr>
          <p:nvPr>
            <p:ph type="sldNum" sz="quarter" idx="5"/>
          </p:nvPr>
        </p:nvSpPr>
        <p:spPr/>
        <p:txBody>
          <a:bodyPr/>
          <a:lstStyle/>
          <a:p>
            <a:fld id="{83F6770C-D6A3-A34F-A3E6-ADE6F07464EC}" type="slidenum">
              <a:rPr lang="en-FR" smtClean="0"/>
              <a:t>9</a:t>
            </a:fld>
            <a:endParaRPr lang="en-FR"/>
          </a:p>
        </p:txBody>
      </p:sp>
    </p:spTree>
    <p:extLst>
      <p:ext uri="{BB962C8B-B14F-4D97-AF65-F5344CB8AC3E}">
        <p14:creationId xmlns:p14="http://schemas.microsoft.com/office/powerpoint/2010/main" val="1820329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FR" dirty="0"/>
              <a:t>upprimer le budget initial, le récupérer aussi sur les impôts ?</a:t>
            </a:r>
          </a:p>
        </p:txBody>
      </p:sp>
      <p:sp>
        <p:nvSpPr>
          <p:cNvPr id="4" name="Slide Number Placeholder 3"/>
          <p:cNvSpPr>
            <a:spLocks noGrp="1"/>
          </p:cNvSpPr>
          <p:nvPr>
            <p:ph type="sldNum" sz="quarter" idx="5"/>
          </p:nvPr>
        </p:nvSpPr>
        <p:spPr/>
        <p:txBody>
          <a:bodyPr/>
          <a:lstStyle/>
          <a:p>
            <a:fld id="{83F6770C-D6A3-A34F-A3E6-ADE6F07464EC}" type="slidenum">
              <a:rPr lang="en-FR" smtClean="0"/>
              <a:t>11</a:t>
            </a:fld>
            <a:endParaRPr lang="en-FR"/>
          </a:p>
        </p:txBody>
      </p:sp>
    </p:spTree>
    <p:extLst>
      <p:ext uri="{BB962C8B-B14F-4D97-AF65-F5344CB8AC3E}">
        <p14:creationId xmlns:p14="http://schemas.microsoft.com/office/powerpoint/2010/main" val="4099648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Rappel: le joueur est tout puissant, il gère aussi ça</a:t>
            </a:r>
          </a:p>
        </p:txBody>
      </p:sp>
      <p:sp>
        <p:nvSpPr>
          <p:cNvPr id="4" name="Slide Number Placeholder 3"/>
          <p:cNvSpPr>
            <a:spLocks noGrp="1"/>
          </p:cNvSpPr>
          <p:nvPr>
            <p:ph type="sldNum" sz="quarter" idx="5"/>
          </p:nvPr>
        </p:nvSpPr>
        <p:spPr/>
        <p:txBody>
          <a:bodyPr/>
          <a:lstStyle/>
          <a:p>
            <a:fld id="{83F6770C-D6A3-A34F-A3E6-ADE6F07464EC}" type="slidenum">
              <a:rPr lang="en-FR" smtClean="0"/>
              <a:t>13</a:t>
            </a:fld>
            <a:endParaRPr lang="en-FR"/>
          </a:p>
        </p:txBody>
      </p:sp>
    </p:spTree>
    <p:extLst>
      <p:ext uri="{BB962C8B-B14F-4D97-AF65-F5344CB8AC3E}">
        <p14:creationId xmlns:p14="http://schemas.microsoft.com/office/powerpoint/2010/main" val="270761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a:r>
            <a:r>
              <a:rPr lang="en-FR" dirty="0"/>
              <a:t>ode ligne 290</a:t>
            </a:r>
          </a:p>
        </p:txBody>
      </p:sp>
      <p:sp>
        <p:nvSpPr>
          <p:cNvPr id="4" name="Slide Number Placeholder 3"/>
          <p:cNvSpPr>
            <a:spLocks noGrp="1"/>
          </p:cNvSpPr>
          <p:nvPr>
            <p:ph type="sldNum" sz="quarter" idx="5"/>
          </p:nvPr>
        </p:nvSpPr>
        <p:spPr/>
        <p:txBody>
          <a:bodyPr/>
          <a:lstStyle/>
          <a:p>
            <a:fld id="{83F6770C-D6A3-A34F-A3E6-ADE6F07464EC}" type="slidenum">
              <a:rPr lang="en-FR" smtClean="0"/>
              <a:t>16</a:t>
            </a:fld>
            <a:endParaRPr lang="en-FR"/>
          </a:p>
        </p:txBody>
      </p:sp>
    </p:spTree>
    <p:extLst>
      <p:ext uri="{BB962C8B-B14F-4D97-AF65-F5344CB8AC3E}">
        <p14:creationId xmlns:p14="http://schemas.microsoft.com/office/powerpoint/2010/main" val="3701354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t>
            </a:r>
            <a:r>
              <a:rPr lang="en-FR"/>
              <a:t>n cours ligne 328 du code GAMA</a:t>
            </a:r>
          </a:p>
        </p:txBody>
      </p:sp>
      <p:sp>
        <p:nvSpPr>
          <p:cNvPr id="4" name="Slide Number Placeholder 3"/>
          <p:cNvSpPr>
            <a:spLocks noGrp="1"/>
          </p:cNvSpPr>
          <p:nvPr>
            <p:ph type="sldNum" sz="quarter" idx="5"/>
          </p:nvPr>
        </p:nvSpPr>
        <p:spPr/>
        <p:txBody>
          <a:bodyPr/>
          <a:lstStyle/>
          <a:p>
            <a:fld id="{83F6770C-D6A3-A34F-A3E6-ADE6F07464EC}" type="slidenum">
              <a:rPr lang="en-FR" smtClean="0"/>
              <a:t>19</a:t>
            </a:fld>
            <a:endParaRPr lang="en-FR"/>
          </a:p>
        </p:txBody>
      </p:sp>
    </p:spTree>
    <p:extLst>
      <p:ext uri="{BB962C8B-B14F-4D97-AF65-F5344CB8AC3E}">
        <p14:creationId xmlns:p14="http://schemas.microsoft.com/office/powerpoint/2010/main" val="1303538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WARNING for now car comfort is static at 1, does NOT decrease with damage (too fast decrease otherwise...)</a:t>
            </a:r>
          </a:p>
        </p:txBody>
      </p:sp>
      <p:sp>
        <p:nvSpPr>
          <p:cNvPr id="4" name="Slide Number Placeholder 3"/>
          <p:cNvSpPr>
            <a:spLocks noGrp="1"/>
          </p:cNvSpPr>
          <p:nvPr>
            <p:ph type="sldNum" sz="quarter" idx="5"/>
          </p:nvPr>
        </p:nvSpPr>
        <p:spPr/>
        <p:txBody>
          <a:bodyPr/>
          <a:lstStyle/>
          <a:p>
            <a:fld id="{83F6770C-D6A3-A34F-A3E6-ADE6F07464EC}" type="slidenum">
              <a:rPr lang="en-FR" smtClean="0"/>
              <a:t>21</a:t>
            </a:fld>
            <a:endParaRPr lang="en-FR"/>
          </a:p>
        </p:txBody>
      </p:sp>
    </p:spTree>
    <p:extLst>
      <p:ext uri="{BB962C8B-B14F-4D97-AF65-F5344CB8AC3E}">
        <p14:creationId xmlns:p14="http://schemas.microsoft.com/office/powerpoint/2010/main" val="1966376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EN COURS 2/MARS/22</a:t>
            </a:r>
          </a:p>
          <a:p>
            <a:r>
              <a:rPr lang="en-FR" dirty="0"/>
              <a:t>16/3/22</a:t>
            </a:r>
          </a:p>
          <a:p>
            <a:r>
              <a:rPr lang="en-GB" dirty="0"/>
              <a:t>A</a:t>
            </a:r>
            <a:r>
              <a:rPr lang="en-FR" dirty="0"/>
              <a:t>verage fitness population</a:t>
            </a:r>
          </a:p>
          <a:p>
            <a:r>
              <a:rPr lang="en-FR" dirty="0"/>
              <a:t>%_can_walk</a:t>
            </a:r>
          </a:p>
        </p:txBody>
      </p:sp>
      <p:sp>
        <p:nvSpPr>
          <p:cNvPr id="4" name="Slide Number Placeholder 3"/>
          <p:cNvSpPr>
            <a:spLocks noGrp="1"/>
          </p:cNvSpPr>
          <p:nvPr>
            <p:ph type="sldNum" sz="quarter" idx="5"/>
          </p:nvPr>
        </p:nvSpPr>
        <p:spPr/>
        <p:txBody>
          <a:bodyPr/>
          <a:lstStyle/>
          <a:p>
            <a:fld id="{83F6770C-D6A3-A34F-A3E6-ADE6F07464EC}" type="slidenum">
              <a:rPr lang="en-FR" smtClean="0"/>
              <a:t>24</a:t>
            </a:fld>
            <a:endParaRPr lang="en-FR"/>
          </a:p>
        </p:txBody>
      </p:sp>
    </p:spTree>
    <p:extLst>
      <p:ext uri="{BB962C8B-B14F-4D97-AF65-F5344CB8AC3E}">
        <p14:creationId xmlns:p14="http://schemas.microsoft.com/office/powerpoint/2010/main" val="308352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A404792-375B-644D-836B-FD5FB50808EB}" type="datetimeFigureOut">
              <a:rPr lang="en-FR" smtClean="0"/>
              <a:t>02/03/2022</a:t>
            </a:fld>
            <a:endParaRPr lang="en-FR"/>
          </a:p>
        </p:txBody>
      </p:sp>
      <p:sp>
        <p:nvSpPr>
          <p:cNvPr id="5" name="Footer Placeholder 4"/>
          <p:cNvSpPr>
            <a:spLocks noGrp="1"/>
          </p:cNvSpPr>
          <p:nvPr>
            <p:ph type="ftr" sz="quarter" idx="11"/>
          </p:nvPr>
        </p:nvSpPr>
        <p:spPr/>
        <p:txBody>
          <a:bodyPr/>
          <a:lstStyle/>
          <a:p>
            <a:endParaRPr lang="en-FR"/>
          </a:p>
        </p:txBody>
      </p:sp>
      <p:sp>
        <p:nvSpPr>
          <p:cNvPr id="6" name="Slide Number Placeholder 5"/>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3341046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A404792-375B-644D-836B-FD5FB50808EB}" type="datetimeFigureOut">
              <a:rPr lang="en-FR" smtClean="0"/>
              <a:t>02/03/2022</a:t>
            </a:fld>
            <a:endParaRPr lang="en-FR"/>
          </a:p>
        </p:txBody>
      </p:sp>
      <p:sp>
        <p:nvSpPr>
          <p:cNvPr id="8" name="Footer Placeholder 7"/>
          <p:cNvSpPr>
            <a:spLocks noGrp="1"/>
          </p:cNvSpPr>
          <p:nvPr>
            <p:ph type="ftr" sz="quarter" idx="11"/>
          </p:nvPr>
        </p:nvSpPr>
        <p:spPr/>
        <p:txBody>
          <a:bodyPr/>
          <a:lstStyle/>
          <a:p>
            <a:endParaRPr lang="en-FR"/>
          </a:p>
        </p:txBody>
      </p:sp>
      <p:sp>
        <p:nvSpPr>
          <p:cNvPr id="9" name="Slide Number Placeholder 8"/>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283395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A404792-375B-644D-836B-FD5FB50808EB}" type="datetimeFigureOut">
              <a:rPr lang="en-FR" smtClean="0"/>
              <a:t>02/03/2022</a:t>
            </a:fld>
            <a:endParaRPr lang="en-FR"/>
          </a:p>
        </p:txBody>
      </p:sp>
      <p:sp>
        <p:nvSpPr>
          <p:cNvPr id="8" name="Footer Placeholder 7"/>
          <p:cNvSpPr>
            <a:spLocks noGrp="1"/>
          </p:cNvSpPr>
          <p:nvPr>
            <p:ph type="ftr" sz="quarter" idx="11"/>
          </p:nvPr>
        </p:nvSpPr>
        <p:spPr/>
        <p:txBody>
          <a:bodyPr/>
          <a:lstStyle/>
          <a:p>
            <a:endParaRPr lang="en-FR"/>
          </a:p>
        </p:txBody>
      </p:sp>
      <p:sp>
        <p:nvSpPr>
          <p:cNvPr id="9" name="Slide Number Placeholder 8"/>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2561670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A404792-375B-644D-836B-FD5FB50808EB}" type="datetimeFigureOut">
              <a:rPr lang="en-FR" smtClean="0"/>
              <a:t>02/03/2022</a:t>
            </a:fld>
            <a:endParaRPr lang="en-FR"/>
          </a:p>
        </p:txBody>
      </p:sp>
      <p:sp>
        <p:nvSpPr>
          <p:cNvPr id="5" name="Footer Placeholder 4"/>
          <p:cNvSpPr>
            <a:spLocks noGrp="1"/>
          </p:cNvSpPr>
          <p:nvPr>
            <p:ph type="ftr" sz="quarter" idx="11"/>
          </p:nvPr>
        </p:nvSpPr>
        <p:spPr/>
        <p:txBody>
          <a:bodyPr/>
          <a:lstStyle/>
          <a:p>
            <a:endParaRPr lang="en-FR"/>
          </a:p>
        </p:txBody>
      </p:sp>
      <p:sp>
        <p:nvSpPr>
          <p:cNvPr id="6" name="Slide Number Placeholder 5"/>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1619768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A404792-375B-644D-836B-FD5FB50808EB}" type="datetimeFigureOut">
              <a:rPr lang="en-FR" smtClean="0"/>
              <a:t>02/03/2022</a:t>
            </a:fld>
            <a:endParaRPr lang="en-FR"/>
          </a:p>
        </p:txBody>
      </p:sp>
      <p:sp>
        <p:nvSpPr>
          <p:cNvPr id="5" name="Footer Placeholder 4"/>
          <p:cNvSpPr>
            <a:spLocks noGrp="1"/>
          </p:cNvSpPr>
          <p:nvPr>
            <p:ph type="ftr" sz="quarter" idx="11"/>
          </p:nvPr>
        </p:nvSpPr>
        <p:spPr/>
        <p:txBody>
          <a:bodyPr/>
          <a:lstStyle/>
          <a:p>
            <a:endParaRPr lang="en-FR"/>
          </a:p>
        </p:txBody>
      </p:sp>
      <p:sp>
        <p:nvSpPr>
          <p:cNvPr id="6" name="Slide Number Placeholder 5"/>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1236404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7A404792-375B-644D-836B-FD5FB50808EB}" type="datetimeFigureOut">
              <a:rPr lang="en-FR" smtClean="0"/>
              <a:t>02/03/2022</a:t>
            </a:fld>
            <a:endParaRPr lang="en-FR"/>
          </a:p>
        </p:txBody>
      </p:sp>
      <p:sp>
        <p:nvSpPr>
          <p:cNvPr id="9" name="Footer Placeholder 8"/>
          <p:cNvSpPr>
            <a:spLocks noGrp="1"/>
          </p:cNvSpPr>
          <p:nvPr>
            <p:ph type="ftr" sz="quarter" idx="11"/>
          </p:nvPr>
        </p:nvSpPr>
        <p:spPr/>
        <p:txBody>
          <a:bodyPr/>
          <a:lstStyle/>
          <a:p>
            <a:endParaRPr lang="en-FR"/>
          </a:p>
        </p:txBody>
      </p:sp>
      <p:sp>
        <p:nvSpPr>
          <p:cNvPr id="10" name="Slide Number Placeholder 9"/>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6749307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7A404792-375B-644D-836B-FD5FB50808EB}" type="datetimeFigureOut">
              <a:rPr lang="en-FR" smtClean="0"/>
              <a:t>02/03/2022</a:t>
            </a:fld>
            <a:endParaRPr lang="en-FR"/>
          </a:p>
        </p:txBody>
      </p:sp>
      <p:sp>
        <p:nvSpPr>
          <p:cNvPr id="11" name="Footer Placeholder 10"/>
          <p:cNvSpPr>
            <a:spLocks noGrp="1"/>
          </p:cNvSpPr>
          <p:nvPr>
            <p:ph type="ftr" sz="quarter" idx="11"/>
          </p:nvPr>
        </p:nvSpPr>
        <p:spPr/>
        <p:txBody>
          <a:bodyPr/>
          <a:lstStyle/>
          <a:p>
            <a:endParaRPr lang="en-FR"/>
          </a:p>
        </p:txBody>
      </p:sp>
      <p:sp>
        <p:nvSpPr>
          <p:cNvPr id="12" name="Slide Number Placeholder 11"/>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377749109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dirty="0"/>
          </a:p>
        </p:txBody>
      </p:sp>
      <p:sp>
        <p:nvSpPr>
          <p:cNvPr id="2" name="Date Placeholder 1"/>
          <p:cNvSpPr>
            <a:spLocks noGrp="1"/>
          </p:cNvSpPr>
          <p:nvPr>
            <p:ph type="dt" sz="half" idx="10"/>
          </p:nvPr>
        </p:nvSpPr>
        <p:spPr/>
        <p:txBody>
          <a:bodyPr/>
          <a:lstStyle/>
          <a:p>
            <a:fld id="{7A404792-375B-644D-836B-FD5FB50808EB}" type="datetimeFigureOut">
              <a:rPr lang="en-FR" smtClean="0"/>
              <a:t>02/03/2022</a:t>
            </a:fld>
            <a:endParaRPr lang="en-FR"/>
          </a:p>
        </p:txBody>
      </p:sp>
      <p:sp>
        <p:nvSpPr>
          <p:cNvPr id="7" name="Footer Placeholder 6"/>
          <p:cNvSpPr>
            <a:spLocks noGrp="1"/>
          </p:cNvSpPr>
          <p:nvPr>
            <p:ph type="ftr" sz="quarter" idx="11"/>
          </p:nvPr>
        </p:nvSpPr>
        <p:spPr/>
        <p:txBody>
          <a:bodyPr/>
          <a:lstStyle/>
          <a:p>
            <a:endParaRPr lang="en-FR"/>
          </a:p>
        </p:txBody>
      </p:sp>
      <p:sp>
        <p:nvSpPr>
          <p:cNvPr id="8" name="Slide Number Placeholder 7"/>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408794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A404792-375B-644D-836B-FD5FB50808EB}" type="datetimeFigureOut">
              <a:rPr lang="en-FR" smtClean="0"/>
              <a:t>02/03/2022</a:t>
            </a:fld>
            <a:endParaRPr lang="en-FR"/>
          </a:p>
        </p:txBody>
      </p:sp>
      <p:sp>
        <p:nvSpPr>
          <p:cNvPr id="6" name="Footer Placeholder 5"/>
          <p:cNvSpPr>
            <a:spLocks noGrp="1"/>
          </p:cNvSpPr>
          <p:nvPr>
            <p:ph type="ftr" sz="quarter" idx="11"/>
          </p:nvPr>
        </p:nvSpPr>
        <p:spPr/>
        <p:txBody>
          <a:bodyPr/>
          <a:lstStyle/>
          <a:p>
            <a:endParaRPr lang="en-FR"/>
          </a:p>
        </p:txBody>
      </p:sp>
      <p:sp>
        <p:nvSpPr>
          <p:cNvPr id="7" name="Slide Number Placeholder 6"/>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3780931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GB"/>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7A404792-375B-644D-836B-FD5FB50808EB}" type="datetimeFigureOut">
              <a:rPr lang="en-FR" smtClean="0"/>
              <a:t>02/03/2022</a:t>
            </a:fld>
            <a:endParaRPr lang="en-FR"/>
          </a:p>
        </p:txBody>
      </p:sp>
      <p:sp>
        <p:nvSpPr>
          <p:cNvPr id="9" name="Footer Placeholder 8"/>
          <p:cNvSpPr>
            <a:spLocks noGrp="1"/>
          </p:cNvSpPr>
          <p:nvPr>
            <p:ph type="ftr" sz="quarter" idx="11"/>
          </p:nvPr>
        </p:nvSpPr>
        <p:spPr/>
        <p:txBody>
          <a:bodyPr/>
          <a:lstStyle/>
          <a:p>
            <a:endParaRPr lang="en-FR"/>
          </a:p>
        </p:txBody>
      </p:sp>
      <p:sp>
        <p:nvSpPr>
          <p:cNvPr id="10" name="Slide Number Placeholder 9"/>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136361976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7A404792-375B-644D-836B-FD5FB50808EB}" type="datetimeFigureOut">
              <a:rPr lang="en-FR" smtClean="0"/>
              <a:t>02/03/2022</a:t>
            </a:fld>
            <a:endParaRPr lang="en-FR"/>
          </a:p>
        </p:txBody>
      </p:sp>
      <p:sp>
        <p:nvSpPr>
          <p:cNvPr id="9" name="Footer Placeholder 8"/>
          <p:cNvSpPr>
            <a:spLocks noGrp="1"/>
          </p:cNvSpPr>
          <p:nvPr>
            <p:ph type="ftr" sz="quarter" idx="11"/>
          </p:nvPr>
        </p:nvSpPr>
        <p:spPr>
          <a:xfrm>
            <a:off x="3499101" y="6356350"/>
            <a:ext cx="5911517" cy="365125"/>
          </a:xfrm>
        </p:spPr>
        <p:txBody>
          <a:bodyPr/>
          <a:lstStyle/>
          <a:p>
            <a:endParaRPr lang="en-FR"/>
          </a:p>
        </p:txBody>
      </p:sp>
      <p:sp>
        <p:nvSpPr>
          <p:cNvPr id="10" name="Slide Number Placeholder 9"/>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3219218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7A404792-375B-644D-836B-FD5FB50808EB}" type="datetimeFigureOut">
              <a:rPr lang="en-FR" smtClean="0"/>
              <a:t>02/03/2022</a:t>
            </a:fld>
            <a:endParaRPr lang="en-F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F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1FCD8E66-80BD-814E-8CF9-4D2B667A9970}" type="slidenum">
              <a:rPr lang="en-FR" smtClean="0"/>
              <a:t>‹#›</a:t>
            </a:fld>
            <a:endParaRPr lang="en-FR"/>
          </a:p>
        </p:txBody>
      </p:sp>
    </p:spTree>
    <p:extLst>
      <p:ext uri="{BB962C8B-B14F-4D97-AF65-F5344CB8AC3E}">
        <p14:creationId xmlns:p14="http://schemas.microsoft.com/office/powerpoint/2010/main" val="4028513471"/>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apps.univ-lr.fr/cgi-bin/WebObjects/Colloque.woa/wa/menu?code=2641&amp;idMenu=11221&amp;lang=fr"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7FC39-4099-5943-922E-B9DE0037BCC2}"/>
              </a:ext>
            </a:extLst>
          </p:cNvPr>
          <p:cNvSpPr>
            <a:spLocks noGrp="1"/>
          </p:cNvSpPr>
          <p:nvPr>
            <p:ph type="ctrTitle"/>
          </p:nvPr>
        </p:nvSpPr>
        <p:spPr/>
        <p:txBody>
          <a:bodyPr/>
          <a:lstStyle/>
          <a:p>
            <a:r>
              <a:rPr lang="en-FR" dirty="0"/>
              <a:t>SWITCH serious game</a:t>
            </a:r>
          </a:p>
        </p:txBody>
      </p:sp>
      <p:sp>
        <p:nvSpPr>
          <p:cNvPr id="3" name="Subtitle 2">
            <a:extLst>
              <a:ext uri="{FF2B5EF4-FFF2-40B4-BE49-F238E27FC236}">
                <a16:creationId xmlns:a16="http://schemas.microsoft.com/office/drawing/2014/main" id="{5BE40FBA-140F-E241-B784-BE4B528C7D25}"/>
              </a:ext>
            </a:extLst>
          </p:cNvPr>
          <p:cNvSpPr>
            <a:spLocks noGrp="1"/>
          </p:cNvSpPr>
          <p:nvPr>
            <p:ph type="subTitle" idx="1"/>
          </p:nvPr>
        </p:nvSpPr>
        <p:spPr/>
        <p:txBody>
          <a:bodyPr/>
          <a:lstStyle/>
          <a:p>
            <a:r>
              <a:rPr lang="en-FR" dirty="0"/>
              <a:t>A serious game for encouraging soft mobility</a:t>
            </a:r>
          </a:p>
        </p:txBody>
      </p:sp>
    </p:spTree>
    <p:extLst>
      <p:ext uri="{BB962C8B-B14F-4D97-AF65-F5344CB8AC3E}">
        <p14:creationId xmlns:p14="http://schemas.microsoft.com/office/powerpoint/2010/main" val="4046250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89659-2489-DC42-8BD3-1AA98A82F381}"/>
              </a:ext>
            </a:extLst>
          </p:cNvPr>
          <p:cNvSpPr>
            <a:spLocks noGrp="1"/>
          </p:cNvSpPr>
          <p:nvPr>
            <p:ph type="title"/>
          </p:nvPr>
        </p:nvSpPr>
        <p:spPr/>
        <p:txBody>
          <a:bodyPr/>
          <a:lstStyle/>
          <a:p>
            <a:r>
              <a:rPr lang="en-FR" dirty="0"/>
              <a:t>CITY</a:t>
            </a:r>
          </a:p>
        </p:txBody>
      </p:sp>
      <p:sp>
        <p:nvSpPr>
          <p:cNvPr id="3" name="Text Placeholder 2">
            <a:extLst>
              <a:ext uri="{FF2B5EF4-FFF2-40B4-BE49-F238E27FC236}">
                <a16:creationId xmlns:a16="http://schemas.microsoft.com/office/drawing/2014/main" id="{10421D28-731D-904E-89E3-46D2533FE086}"/>
              </a:ext>
            </a:extLst>
          </p:cNvPr>
          <p:cNvSpPr>
            <a:spLocks noGrp="1"/>
          </p:cNvSpPr>
          <p:nvPr>
            <p:ph type="body" idx="1"/>
          </p:nvPr>
        </p:nvSpPr>
        <p:spPr/>
        <p:txBody>
          <a:bodyPr/>
          <a:lstStyle/>
          <a:p>
            <a:r>
              <a:rPr lang="en-FR" dirty="0"/>
              <a:t>Environment of the game</a:t>
            </a:r>
          </a:p>
        </p:txBody>
      </p:sp>
      <p:pic>
        <p:nvPicPr>
          <p:cNvPr id="5" name="Picture 4">
            <a:extLst>
              <a:ext uri="{FF2B5EF4-FFF2-40B4-BE49-F238E27FC236}">
                <a16:creationId xmlns:a16="http://schemas.microsoft.com/office/drawing/2014/main" id="{28CBBC09-2183-FD4E-9BA2-3A69602219A7}"/>
              </a:ext>
            </a:extLst>
          </p:cNvPr>
          <p:cNvPicPr>
            <a:picLocks noChangeAspect="1"/>
          </p:cNvPicPr>
          <p:nvPr/>
        </p:nvPicPr>
        <p:blipFill>
          <a:blip r:embed="rId2"/>
          <a:stretch>
            <a:fillRect/>
          </a:stretch>
        </p:blipFill>
        <p:spPr>
          <a:xfrm>
            <a:off x="43542" y="3125033"/>
            <a:ext cx="3352800" cy="3063350"/>
          </a:xfrm>
          <a:prstGeom prst="rect">
            <a:avLst/>
          </a:prstGeom>
        </p:spPr>
      </p:pic>
    </p:spTree>
    <p:extLst>
      <p:ext uri="{BB962C8B-B14F-4D97-AF65-F5344CB8AC3E}">
        <p14:creationId xmlns:p14="http://schemas.microsoft.com/office/powerpoint/2010/main" val="2287356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8BE4F9-CA1E-DC4D-A4EA-29BE1791F9B9}"/>
              </a:ext>
            </a:extLst>
          </p:cNvPr>
          <p:cNvSpPr>
            <a:spLocks noGrp="1"/>
          </p:cNvSpPr>
          <p:nvPr>
            <p:ph type="title"/>
          </p:nvPr>
        </p:nvSpPr>
        <p:spPr>
          <a:xfrm>
            <a:off x="252919" y="1123838"/>
            <a:ext cx="2947482" cy="1867436"/>
          </a:xfrm>
        </p:spPr>
        <p:txBody>
          <a:bodyPr/>
          <a:lstStyle/>
          <a:p>
            <a:r>
              <a:rPr lang="en-FR" dirty="0"/>
              <a:t>Town parameters</a:t>
            </a:r>
          </a:p>
        </p:txBody>
      </p:sp>
      <p:sp>
        <p:nvSpPr>
          <p:cNvPr id="5" name="Content Placeholder 4">
            <a:extLst>
              <a:ext uri="{FF2B5EF4-FFF2-40B4-BE49-F238E27FC236}">
                <a16:creationId xmlns:a16="http://schemas.microsoft.com/office/drawing/2014/main" id="{D69E993E-6832-E84B-B8FB-A091D1D806DF}"/>
              </a:ext>
            </a:extLst>
          </p:cNvPr>
          <p:cNvSpPr>
            <a:spLocks noGrp="1"/>
          </p:cNvSpPr>
          <p:nvPr>
            <p:ph idx="1"/>
          </p:nvPr>
        </p:nvSpPr>
        <p:spPr/>
        <p:txBody>
          <a:bodyPr>
            <a:normAutofit/>
          </a:bodyPr>
          <a:lstStyle/>
          <a:p>
            <a:r>
              <a:rPr lang="en-FR" sz="2800" dirty="0"/>
              <a:t>Paramètres indépendants du joueur</a:t>
            </a:r>
          </a:p>
          <a:p>
            <a:pPr lvl="1"/>
            <a:r>
              <a:rPr lang="en-FR" sz="2400" dirty="0"/>
              <a:t>Météo actuelle (en degré d’agréabilité pour les mobilités soumises aux aléas climatiques)</a:t>
            </a:r>
          </a:p>
          <a:p>
            <a:pPr lvl="1"/>
            <a:r>
              <a:rPr lang="en-FR" sz="2400" dirty="0"/>
              <a:t>Vitesse de dégradation des routes (nécessite réparations, affecte confort / sécurité)</a:t>
            </a:r>
          </a:p>
          <a:p>
            <a:pPr lvl="1"/>
            <a:r>
              <a:rPr lang="en-FR" sz="2400" dirty="0"/>
              <a:t>Probabilité d’accident (se produit aléatoirement à chaque trajet)</a:t>
            </a:r>
          </a:p>
          <a:p>
            <a:pPr lvl="1"/>
            <a:r>
              <a:rPr lang="en-FR" sz="2400" dirty="0"/>
              <a:t>Coût des actions</a:t>
            </a:r>
          </a:p>
          <a:p>
            <a:pPr lvl="1"/>
            <a:r>
              <a:rPr lang="en-FR" sz="2400" i="1" dirty="0"/>
              <a:t>Budget initial</a:t>
            </a:r>
          </a:p>
        </p:txBody>
      </p:sp>
      <p:pic>
        <p:nvPicPr>
          <p:cNvPr id="6" name="Picture 5">
            <a:extLst>
              <a:ext uri="{FF2B5EF4-FFF2-40B4-BE49-F238E27FC236}">
                <a16:creationId xmlns:a16="http://schemas.microsoft.com/office/drawing/2014/main" id="{8ED7A481-BD3A-5744-9B86-366C45216CE2}"/>
              </a:ext>
            </a:extLst>
          </p:cNvPr>
          <p:cNvPicPr>
            <a:picLocks noChangeAspect="1"/>
          </p:cNvPicPr>
          <p:nvPr/>
        </p:nvPicPr>
        <p:blipFill rotWithShape="1">
          <a:blip r:embed="rId3"/>
          <a:srcRect l="39371" t="9588" r="9489" b="8044"/>
          <a:stretch/>
        </p:blipFill>
        <p:spPr>
          <a:xfrm>
            <a:off x="281541" y="2822997"/>
            <a:ext cx="2947481" cy="3161751"/>
          </a:xfrm>
          <a:prstGeom prst="rect">
            <a:avLst/>
          </a:prstGeom>
        </p:spPr>
      </p:pic>
    </p:spTree>
    <p:extLst>
      <p:ext uri="{BB962C8B-B14F-4D97-AF65-F5344CB8AC3E}">
        <p14:creationId xmlns:p14="http://schemas.microsoft.com/office/powerpoint/2010/main" val="3005013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6C1BD-55C9-F746-9FC9-FAC437E36CA4}"/>
              </a:ext>
            </a:extLst>
          </p:cNvPr>
          <p:cNvSpPr>
            <a:spLocks noGrp="1"/>
          </p:cNvSpPr>
          <p:nvPr>
            <p:ph type="title"/>
          </p:nvPr>
        </p:nvSpPr>
        <p:spPr>
          <a:xfrm>
            <a:off x="252919" y="1123838"/>
            <a:ext cx="2947482" cy="1815306"/>
          </a:xfrm>
        </p:spPr>
        <p:txBody>
          <a:bodyPr/>
          <a:lstStyle/>
          <a:p>
            <a:r>
              <a:rPr lang="en-FR" dirty="0"/>
              <a:t>Town properties</a:t>
            </a:r>
          </a:p>
        </p:txBody>
      </p:sp>
      <p:sp>
        <p:nvSpPr>
          <p:cNvPr id="3" name="Content Placeholder 2">
            <a:extLst>
              <a:ext uri="{FF2B5EF4-FFF2-40B4-BE49-F238E27FC236}">
                <a16:creationId xmlns:a16="http://schemas.microsoft.com/office/drawing/2014/main" id="{03070F2E-3E3B-4241-AC13-74BD714AB4E1}"/>
              </a:ext>
            </a:extLst>
          </p:cNvPr>
          <p:cNvSpPr>
            <a:spLocks noGrp="1"/>
          </p:cNvSpPr>
          <p:nvPr>
            <p:ph idx="1"/>
          </p:nvPr>
        </p:nvSpPr>
        <p:spPr/>
        <p:txBody>
          <a:bodyPr>
            <a:normAutofit fontScale="85000" lnSpcReduction="20000"/>
          </a:bodyPr>
          <a:lstStyle/>
          <a:p>
            <a:r>
              <a:rPr lang="en-FR" sz="2800" dirty="0"/>
              <a:t>Sous influence directe du joueur:</a:t>
            </a:r>
          </a:p>
          <a:p>
            <a:pPr lvl="1"/>
            <a:r>
              <a:rPr lang="en-FR" sz="2400" dirty="0"/>
              <a:t>Prix de l’essence</a:t>
            </a:r>
          </a:p>
          <a:p>
            <a:pPr lvl="1"/>
            <a:r>
              <a:rPr lang="en-FR" sz="2400" dirty="0"/>
              <a:t>Taux d’imposition de la population</a:t>
            </a:r>
          </a:p>
          <a:p>
            <a:pPr lvl="1"/>
            <a:r>
              <a:rPr lang="en-FR" sz="2400" dirty="0"/>
              <a:t>Nombre d’arbres</a:t>
            </a:r>
          </a:p>
          <a:p>
            <a:pPr lvl="1"/>
            <a:r>
              <a:rPr lang="en-GB" sz="2400" dirty="0"/>
              <a:t>S</a:t>
            </a:r>
            <a:r>
              <a:rPr lang="en-FR" sz="2400" dirty="0"/>
              <a:t>urface de parkings</a:t>
            </a:r>
          </a:p>
          <a:p>
            <a:pPr lvl="1"/>
            <a:r>
              <a:rPr lang="en-FR" sz="2400" dirty="0"/>
              <a:t>Taux de routes équipées de piste cyclable</a:t>
            </a:r>
          </a:p>
          <a:p>
            <a:pPr lvl="1"/>
            <a:r>
              <a:rPr lang="en-GB" sz="2400" dirty="0" err="1"/>
              <a:t>É</a:t>
            </a:r>
            <a:r>
              <a:rPr lang="en-FR" sz="2400" dirty="0"/>
              <a:t>tat moyen des routes (dégradation au fil du temps, entretien/réparation par le joueur)</a:t>
            </a:r>
          </a:p>
          <a:p>
            <a:pPr lvl="1"/>
            <a:r>
              <a:rPr lang="en-FR" sz="2400" dirty="0"/>
              <a:t>Sécurité de la ville</a:t>
            </a:r>
          </a:p>
          <a:p>
            <a:r>
              <a:rPr lang="en-FR" sz="2600" dirty="0"/>
              <a:t>Sous influence indirecte</a:t>
            </a:r>
          </a:p>
          <a:p>
            <a:pPr lvl="1"/>
            <a:r>
              <a:rPr lang="en-FR" sz="2400" dirty="0"/>
              <a:t>Congestion des routes (dépend de leur capacité et du nombre de véhicules dessus)</a:t>
            </a:r>
          </a:p>
          <a:p>
            <a:pPr lvl="1"/>
            <a:r>
              <a:rPr lang="en-FR" sz="2400" dirty="0"/>
              <a:t>Pollution (générée par les véhicules, plus ou moins selon le type, et absorbée par les arbres)</a:t>
            </a:r>
          </a:p>
          <a:p>
            <a:pPr lvl="1"/>
            <a:r>
              <a:rPr lang="en-FR" sz="2400" dirty="0"/>
              <a:t>Nombre d’accidents</a:t>
            </a:r>
          </a:p>
          <a:p>
            <a:pPr lvl="1"/>
            <a:r>
              <a:rPr lang="en-FR" sz="2400" dirty="0"/>
              <a:t>Facilité de parking</a:t>
            </a:r>
          </a:p>
          <a:p>
            <a:pPr lvl="1"/>
            <a:r>
              <a:rPr lang="en-FR" sz="2400" i="1" dirty="0"/>
              <a:t>TODO: temps moyen de trajet, par mode?</a:t>
            </a:r>
          </a:p>
          <a:p>
            <a:pPr lvl="1"/>
            <a:endParaRPr lang="en-FR" sz="2400" dirty="0"/>
          </a:p>
        </p:txBody>
      </p:sp>
      <p:pic>
        <p:nvPicPr>
          <p:cNvPr id="6" name="Picture 5">
            <a:extLst>
              <a:ext uri="{FF2B5EF4-FFF2-40B4-BE49-F238E27FC236}">
                <a16:creationId xmlns:a16="http://schemas.microsoft.com/office/drawing/2014/main" id="{3076C6F6-4122-4643-BD9B-2052212060BC}"/>
              </a:ext>
            </a:extLst>
          </p:cNvPr>
          <p:cNvPicPr>
            <a:picLocks noChangeAspect="1"/>
          </p:cNvPicPr>
          <p:nvPr/>
        </p:nvPicPr>
        <p:blipFill>
          <a:blip r:embed="rId2"/>
          <a:stretch>
            <a:fillRect/>
          </a:stretch>
        </p:blipFill>
        <p:spPr>
          <a:xfrm>
            <a:off x="56979" y="4657369"/>
            <a:ext cx="3339364" cy="1381806"/>
          </a:xfrm>
          <a:prstGeom prst="rect">
            <a:avLst/>
          </a:prstGeom>
        </p:spPr>
      </p:pic>
    </p:spTree>
    <p:extLst>
      <p:ext uri="{BB962C8B-B14F-4D97-AF65-F5344CB8AC3E}">
        <p14:creationId xmlns:p14="http://schemas.microsoft.com/office/powerpoint/2010/main" val="2048940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EB9D95-5227-C142-AC0B-D5652B97B0DB}"/>
              </a:ext>
            </a:extLst>
          </p:cNvPr>
          <p:cNvSpPr>
            <a:spLocks noGrp="1"/>
          </p:cNvSpPr>
          <p:nvPr>
            <p:ph type="title"/>
          </p:nvPr>
        </p:nvSpPr>
        <p:spPr>
          <a:xfrm>
            <a:off x="252919" y="1123837"/>
            <a:ext cx="2947482" cy="2468449"/>
          </a:xfrm>
        </p:spPr>
        <p:txBody>
          <a:bodyPr/>
          <a:lstStyle/>
          <a:p>
            <a:r>
              <a:rPr lang="en-FR" dirty="0"/>
              <a:t>Public transport network properties </a:t>
            </a:r>
          </a:p>
        </p:txBody>
      </p:sp>
      <p:sp>
        <p:nvSpPr>
          <p:cNvPr id="13" name="Content Placeholder 12">
            <a:extLst>
              <a:ext uri="{FF2B5EF4-FFF2-40B4-BE49-F238E27FC236}">
                <a16:creationId xmlns:a16="http://schemas.microsoft.com/office/drawing/2014/main" id="{FCAE4EF1-FD59-0E46-99C7-1B9EB89AE237}"/>
              </a:ext>
            </a:extLst>
          </p:cNvPr>
          <p:cNvSpPr>
            <a:spLocks noGrp="1"/>
          </p:cNvSpPr>
          <p:nvPr>
            <p:ph idx="1"/>
          </p:nvPr>
        </p:nvSpPr>
        <p:spPr/>
        <p:txBody>
          <a:bodyPr>
            <a:normAutofit/>
          </a:bodyPr>
          <a:lstStyle/>
          <a:p>
            <a:r>
              <a:rPr lang="en-FR" sz="2800" dirty="0"/>
              <a:t>Influence directe du joueur</a:t>
            </a:r>
          </a:p>
          <a:p>
            <a:pPr lvl="1"/>
            <a:r>
              <a:rPr lang="en-FR" sz="2400" dirty="0"/>
              <a:t>Couverture du réseau de bus (en pourcentage de la population touchée) – construire un nouvel arrêt connecte 10 personnes de plus au réseau</a:t>
            </a:r>
          </a:p>
          <a:p>
            <a:pPr lvl="1"/>
            <a:r>
              <a:rPr lang="en-FR" sz="2400" dirty="0"/>
              <a:t>Prix du bus</a:t>
            </a:r>
          </a:p>
          <a:p>
            <a:pPr lvl="1"/>
            <a:r>
              <a:rPr lang="en-FR" sz="2400" dirty="0"/>
              <a:t>Fréquence des bus (freq = 1 signifie aucune attente)</a:t>
            </a:r>
          </a:p>
          <a:p>
            <a:pPr lvl="1"/>
            <a:r>
              <a:rPr lang="en-FR" sz="2400" dirty="0"/>
              <a:t>Capacité des bus (nombre de personnes par bus)</a:t>
            </a:r>
          </a:p>
          <a:p>
            <a:r>
              <a:rPr lang="en-FR" sz="2800" dirty="0"/>
              <a:t>Influence indirecte</a:t>
            </a:r>
          </a:p>
          <a:p>
            <a:pPr lvl="1"/>
            <a:r>
              <a:rPr lang="en-FR" sz="2400" dirty="0"/>
              <a:t>Congestion dans les bus (selon le nombre de citoyens qui choisissent le bus, divisé par freq*capacity)</a:t>
            </a:r>
          </a:p>
        </p:txBody>
      </p:sp>
      <p:pic>
        <p:nvPicPr>
          <p:cNvPr id="14" name="Content Placeholder 6">
            <a:extLst>
              <a:ext uri="{FF2B5EF4-FFF2-40B4-BE49-F238E27FC236}">
                <a16:creationId xmlns:a16="http://schemas.microsoft.com/office/drawing/2014/main" id="{9DE44735-BD59-3849-9A77-A822D2038C3C}"/>
              </a:ext>
            </a:extLst>
          </p:cNvPr>
          <p:cNvPicPr>
            <a:picLocks noChangeAspect="1"/>
          </p:cNvPicPr>
          <p:nvPr/>
        </p:nvPicPr>
        <p:blipFill>
          <a:blip r:embed="rId3"/>
          <a:stretch>
            <a:fillRect/>
          </a:stretch>
        </p:blipFill>
        <p:spPr>
          <a:xfrm>
            <a:off x="59634" y="4183318"/>
            <a:ext cx="3334052" cy="1886121"/>
          </a:xfrm>
          <a:prstGeom prst="rect">
            <a:avLst/>
          </a:prstGeom>
        </p:spPr>
      </p:pic>
    </p:spTree>
    <p:extLst>
      <p:ext uri="{BB962C8B-B14F-4D97-AF65-F5344CB8AC3E}">
        <p14:creationId xmlns:p14="http://schemas.microsoft.com/office/powerpoint/2010/main" val="1396633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5FFDE-C789-0D4B-93E7-288869B140C2}"/>
              </a:ext>
            </a:extLst>
          </p:cNvPr>
          <p:cNvSpPr>
            <a:spLocks noGrp="1"/>
          </p:cNvSpPr>
          <p:nvPr>
            <p:ph type="title"/>
          </p:nvPr>
        </p:nvSpPr>
        <p:spPr>
          <a:xfrm>
            <a:off x="252919" y="1123838"/>
            <a:ext cx="2947482" cy="1815306"/>
          </a:xfrm>
        </p:spPr>
        <p:txBody>
          <a:bodyPr/>
          <a:lstStyle/>
          <a:p>
            <a:r>
              <a:rPr lang="en-FR" dirty="0"/>
              <a:t>Population properties</a:t>
            </a:r>
          </a:p>
        </p:txBody>
      </p:sp>
      <p:sp>
        <p:nvSpPr>
          <p:cNvPr id="3" name="Content Placeholder 2">
            <a:extLst>
              <a:ext uri="{FF2B5EF4-FFF2-40B4-BE49-F238E27FC236}">
                <a16:creationId xmlns:a16="http://schemas.microsoft.com/office/drawing/2014/main" id="{B99846A3-0F3B-0E44-B685-32AD3DA65258}"/>
              </a:ext>
            </a:extLst>
          </p:cNvPr>
          <p:cNvSpPr>
            <a:spLocks noGrp="1"/>
          </p:cNvSpPr>
          <p:nvPr>
            <p:ph idx="1"/>
          </p:nvPr>
        </p:nvSpPr>
        <p:spPr/>
        <p:txBody>
          <a:bodyPr>
            <a:normAutofit/>
          </a:bodyPr>
          <a:lstStyle/>
          <a:p>
            <a:r>
              <a:rPr lang="en-FR" sz="2400" dirty="0"/>
              <a:t>Average fitness </a:t>
            </a:r>
            <a:r>
              <a:rPr lang="en-FR" sz="2400" b="1" i="1" dirty="0"/>
              <a:t>(for now fixed)</a:t>
            </a:r>
          </a:p>
          <a:p>
            <a:endParaRPr lang="en-FR" sz="2400" dirty="0"/>
          </a:p>
          <a:p>
            <a:r>
              <a:rPr lang="en-FR" sz="2400" dirty="0"/>
              <a:t>Accessibility (how many do have an accessible mobility mode)</a:t>
            </a:r>
          </a:p>
          <a:p>
            <a:r>
              <a:rPr lang="en-FR" sz="2400" dirty="0"/>
              <a:t>Satisfaction (% who can use their favourite mode)</a:t>
            </a:r>
          </a:p>
          <a:p>
            <a:r>
              <a:rPr lang="en-FR" sz="2400" dirty="0"/>
              <a:t>Happiness (average satisfaction with / score of mobility mode)</a:t>
            </a:r>
          </a:p>
          <a:p>
            <a:r>
              <a:rPr lang="en-FR" sz="2400" dirty="0"/>
              <a:t>Political satisfaction (how it evolved over the player’s mayor mandate)</a:t>
            </a:r>
          </a:p>
          <a:p>
            <a:endParaRPr lang="en-FR" sz="2400" dirty="0"/>
          </a:p>
          <a:p>
            <a:r>
              <a:rPr lang="en-FR" sz="2400" i="1" dirty="0"/>
              <a:t>To add</a:t>
            </a:r>
          </a:p>
          <a:p>
            <a:pPr lvl="1"/>
            <a:r>
              <a:rPr lang="en-GB" sz="2000" i="1" dirty="0"/>
              <a:t>H</a:t>
            </a:r>
            <a:r>
              <a:rPr lang="en-FR" sz="2000" i="1" dirty="0"/>
              <a:t>ealth (sendentarity, exposition to pollution)</a:t>
            </a:r>
          </a:p>
        </p:txBody>
      </p:sp>
      <p:pic>
        <p:nvPicPr>
          <p:cNvPr id="4" name="Picture 3">
            <a:extLst>
              <a:ext uri="{FF2B5EF4-FFF2-40B4-BE49-F238E27FC236}">
                <a16:creationId xmlns:a16="http://schemas.microsoft.com/office/drawing/2014/main" id="{FDD8669A-D8EC-1E43-B070-AE3AEB9E5616}"/>
              </a:ext>
            </a:extLst>
          </p:cNvPr>
          <p:cNvPicPr>
            <a:picLocks noChangeAspect="1"/>
          </p:cNvPicPr>
          <p:nvPr/>
        </p:nvPicPr>
        <p:blipFill rotWithShape="1">
          <a:blip r:embed="rId2"/>
          <a:srcRect l="18799" r="22667" b="11902"/>
          <a:stretch/>
        </p:blipFill>
        <p:spPr>
          <a:xfrm>
            <a:off x="252919" y="3377764"/>
            <a:ext cx="2773309" cy="2616129"/>
          </a:xfrm>
          <a:prstGeom prst="rect">
            <a:avLst/>
          </a:prstGeom>
          <a:solidFill>
            <a:schemeClr val="bg1"/>
          </a:solidFill>
        </p:spPr>
      </p:pic>
    </p:spTree>
    <p:extLst>
      <p:ext uri="{BB962C8B-B14F-4D97-AF65-F5344CB8AC3E}">
        <p14:creationId xmlns:p14="http://schemas.microsoft.com/office/powerpoint/2010/main" val="762881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31D98-07E7-F643-855F-785A6B195376}"/>
              </a:ext>
            </a:extLst>
          </p:cNvPr>
          <p:cNvSpPr>
            <a:spLocks noGrp="1"/>
          </p:cNvSpPr>
          <p:nvPr>
            <p:ph type="title"/>
          </p:nvPr>
        </p:nvSpPr>
        <p:spPr/>
        <p:txBody>
          <a:bodyPr/>
          <a:lstStyle/>
          <a:p>
            <a:r>
              <a:rPr lang="en-FR" dirty="0"/>
              <a:t>Indicateurs secondaires</a:t>
            </a:r>
          </a:p>
        </p:txBody>
      </p:sp>
      <p:sp>
        <p:nvSpPr>
          <p:cNvPr id="3" name="Content Placeholder 2">
            <a:extLst>
              <a:ext uri="{FF2B5EF4-FFF2-40B4-BE49-F238E27FC236}">
                <a16:creationId xmlns:a16="http://schemas.microsoft.com/office/drawing/2014/main" id="{8A0A63D8-BC3E-9C44-A186-BCE27C072F68}"/>
              </a:ext>
            </a:extLst>
          </p:cNvPr>
          <p:cNvSpPr>
            <a:spLocks noGrp="1"/>
          </p:cNvSpPr>
          <p:nvPr>
            <p:ph idx="1"/>
          </p:nvPr>
        </p:nvSpPr>
        <p:spPr>
          <a:xfrm>
            <a:off x="3483429" y="864108"/>
            <a:ext cx="8207827" cy="5120640"/>
          </a:xfrm>
        </p:spPr>
        <p:txBody>
          <a:bodyPr>
            <a:normAutofit lnSpcReduction="10000"/>
          </a:bodyPr>
          <a:lstStyle/>
          <a:p>
            <a:r>
              <a:rPr lang="en-FR" dirty="0"/>
              <a:t>Variables calculées en fonction des indicateurs directement modifiés par les actions du joueur</a:t>
            </a:r>
          </a:p>
          <a:p>
            <a:pPr lvl="1"/>
            <a:r>
              <a:rPr lang="en-FR" dirty="0"/>
              <a:t>Pollution : dépend du nombre de véhicules polluants et du nombre d’arbres</a:t>
            </a:r>
          </a:p>
          <a:p>
            <a:pPr lvl="1"/>
            <a:r>
              <a:rPr lang="en-FR" dirty="0"/>
              <a:t>Congestion des routes : capacité / (nombre d’usagers qui prennent la voiture + nombre de bus)</a:t>
            </a:r>
          </a:p>
          <a:p>
            <a:pPr lvl="1"/>
            <a:r>
              <a:rPr lang="en-FR" dirty="0"/>
              <a:t>Nombre d’accidents : aléatoire, avec risque dépendant de la congestion et de la cohabitation des modes (eg vélo sur chaussée) / taux par trajet</a:t>
            </a:r>
          </a:p>
          <a:p>
            <a:pPr lvl="1"/>
            <a:r>
              <a:rPr lang="en-FR" dirty="0"/>
              <a:t>Temps de trajet : dépend de la capacité des routes et de la vitesse limite (débit des routes), modulo congestion / bouchons</a:t>
            </a:r>
          </a:p>
          <a:p>
            <a:pPr lvl="1"/>
            <a:r>
              <a:rPr lang="en-FR" dirty="0"/>
              <a:t>Accessibilité : pourcentage de population qui peut se déplacer / nombre d’endroits accessibles en bus</a:t>
            </a:r>
          </a:p>
          <a:p>
            <a:pPr lvl="1"/>
            <a:r>
              <a:rPr lang="en-FR" dirty="0"/>
              <a:t>Facilité de parking : selon l’espace de parking disponible, les automobilistes devront se garer plus ou moins loin (en moyenne) ce qui augmente le temps</a:t>
            </a:r>
          </a:p>
          <a:p>
            <a:r>
              <a:rPr lang="en-FR" dirty="0"/>
              <a:t>Ces variables servent d’indicateurs de sortie, que le joueur doit optimiser</a:t>
            </a:r>
          </a:p>
          <a:p>
            <a:pPr lvl="1"/>
            <a:r>
              <a:rPr lang="en-GB" dirty="0"/>
              <a:t>P</a:t>
            </a:r>
            <a:r>
              <a:rPr lang="en-FR" dirty="0"/>
              <a:t>ollution joue sur la santé de ses habitants</a:t>
            </a:r>
          </a:p>
          <a:p>
            <a:pPr lvl="1"/>
            <a:r>
              <a:rPr lang="en-GB" dirty="0"/>
              <a:t>C</a:t>
            </a:r>
            <a:r>
              <a:rPr lang="en-FR" dirty="0"/>
              <a:t>ongestion joue sur la frustration des citoyens (conducteurs)</a:t>
            </a:r>
          </a:p>
          <a:p>
            <a:pPr lvl="1"/>
            <a:r>
              <a:rPr lang="en-FR" dirty="0"/>
              <a:t>Nombre d’accidents compte dans la sécurité de sa ville</a:t>
            </a:r>
          </a:p>
          <a:p>
            <a:pPr lvl="1"/>
            <a:r>
              <a:rPr lang="en-FR" dirty="0"/>
              <a:t>Temps de trajet moyen joue aussi sur le contentement</a:t>
            </a:r>
          </a:p>
          <a:p>
            <a:endParaRPr lang="en-FR" dirty="0"/>
          </a:p>
          <a:p>
            <a:endParaRPr lang="en-FR" dirty="0"/>
          </a:p>
        </p:txBody>
      </p:sp>
      <p:pic>
        <p:nvPicPr>
          <p:cNvPr id="4" name="Picture 3">
            <a:extLst>
              <a:ext uri="{FF2B5EF4-FFF2-40B4-BE49-F238E27FC236}">
                <a16:creationId xmlns:a16="http://schemas.microsoft.com/office/drawing/2014/main" id="{05D09C64-D850-ED4C-A6FB-E07CC77DE8AF}"/>
              </a:ext>
            </a:extLst>
          </p:cNvPr>
          <p:cNvPicPr>
            <a:picLocks noChangeAspect="1"/>
          </p:cNvPicPr>
          <p:nvPr/>
        </p:nvPicPr>
        <p:blipFill>
          <a:blip r:embed="rId2"/>
          <a:stretch>
            <a:fillRect/>
          </a:stretch>
        </p:blipFill>
        <p:spPr>
          <a:xfrm>
            <a:off x="500744" y="4400949"/>
            <a:ext cx="4318000" cy="2159000"/>
          </a:xfrm>
          <a:prstGeom prst="rect">
            <a:avLst/>
          </a:prstGeom>
        </p:spPr>
      </p:pic>
    </p:spTree>
    <p:extLst>
      <p:ext uri="{BB962C8B-B14F-4D97-AF65-F5344CB8AC3E}">
        <p14:creationId xmlns:p14="http://schemas.microsoft.com/office/powerpoint/2010/main" val="3958761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51B6D-2309-2240-9441-190EC3A331D6}"/>
              </a:ext>
            </a:extLst>
          </p:cNvPr>
          <p:cNvSpPr>
            <a:spLocks noGrp="1"/>
          </p:cNvSpPr>
          <p:nvPr>
            <p:ph type="title"/>
          </p:nvPr>
        </p:nvSpPr>
        <p:spPr/>
        <p:txBody>
          <a:bodyPr/>
          <a:lstStyle/>
          <a:p>
            <a:r>
              <a:rPr lang="en-FR" dirty="0"/>
              <a:t>Update indicators</a:t>
            </a:r>
          </a:p>
        </p:txBody>
      </p:sp>
      <p:sp>
        <p:nvSpPr>
          <p:cNvPr id="3" name="Content Placeholder 2">
            <a:extLst>
              <a:ext uri="{FF2B5EF4-FFF2-40B4-BE49-F238E27FC236}">
                <a16:creationId xmlns:a16="http://schemas.microsoft.com/office/drawing/2014/main" id="{06128198-A2CE-FE4A-A549-6D1623281C4B}"/>
              </a:ext>
            </a:extLst>
          </p:cNvPr>
          <p:cNvSpPr>
            <a:spLocks noGrp="1"/>
          </p:cNvSpPr>
          <p:nvPr>
            <p:ph idx="1"/>
          </p:nvPr>
        </p:nvSpPr>
        <p:spPr/>
        <p:txBody>
          <a:bodyPr/>
          <a:lstStyle/>
          <a:p>
            <a:r>
              <a:rPr lang="en-GB" dirty="0"/>
              <a:t>M</a:t>
            </a:r>
            <a:r>
              <a:rPr lang="en-FR" dirty="0"/>
              <a:t>ise à jour du nombre de trajets, et du nombre de km, total et sur la dernière année, pour chaque mode de transport (pour les pie charts)</a:t>
            </a:r>
          </a:p>
          <a:p>
            <a:r>
              <a:rPr lang="en-GB" dirty="0"/>
              <a:t>I</a:t>
            </a:r>
            <a:r>
              <a:rPr lang="en-FR" dirty="0"/>
              <a:t>ndic_circulation : moyenne sur toutes les routes du coefficient de vitesse, calculé comme  </a:t>
            </a:r>
            <a:r>
              <a:rPr lang="en-GB" b="1" dirty="0"/>
              <a:t>exp</a:t>
            </a:r>
            <a:r>
              <a:rPr lang="en-GB" dirty="0"/>
              <a:t>(-</a:t>
            </a:r>
            <a:r>
              <a:rPr lang="en-GB" b="1" dirty="0" err="1"/>
              <a:t>nb_people</a:t>
            </a:r>
            <a:r>
              <a:rPr lang="en-GB" b="1" dirty="0"/>
              <a:t>/capacity</a:t>
            </a:r>
            <a:r>
              <a:rPr lang="en-GB" dirty="0"/>
              <a:t>)</a:t>
            </a:r>
            <a:endParaRPr lang="en-FR" dirty="0"/>
          </a:p>
          <a:p>
            <a:r>
              <a:rPr lang="en-GB" dirty="0"/>
              <a:t>I</a:t>
            </a:r>
            <a:r>
              <a:rPr lang="en-FR" dirty="0"/>
              <a:t>ndic_pollution : moyenne sur toutes les cellules de leur taux de pollution (qui dépend du trafic) voiture pollue 10, bus pollue 1, dans l’action move) ; diminue au fil du temps (coeff 0.7)</a:t>
            </a:r>
          </a:p>
          <a:p>
            <a:pPr lvl="1"/>
            <a:r>
              <a:rPr lang="en-FR" dirty="0"/>
              <a:t>TODO : le nombre d’arbres devrait avoir un effet d’absorption de la pollution</a:t>
            </a:r>
          </a:p>
          <a:p>
            <a:r>
              <a:rPr lang="en-GB" dirty="0" err="1"/>
              <a:t>Indic_cyclability</a:t>
            </a:r>
            <a:r>
              <a:rPr lang="en-GB" dirty="0"/>
              <a:t> : </a:t>
            </a:r>
            <a:r>
              <a:rPr lang="en-GB" dirty="0" err="1"/>
              <a:t>pourcentage</a:t>
            </a:r>
            <a:r>
              <a:rPr lang="en-GB" dirty="0"/>
              <a:t> des routes qui </a:t>
            </a:r>
            <a:r>
              <a:rPr lang="en-GB" dirty="0" err="1"/>
              <a:t>sont</a:t>
            </a:r>
            <a:r>
              <a:rPr lang="en-GB" dirty="0"/>
              <a:t> </a:t>
            </a:r>
            <a:r>
              <a:rPr lang="en-GB" dirty="0" err="1"/>
              <a:t>équipées</a:t>
            </a:r>
            <a:r>
              <a:rPr lang="en-GB" dirty="0"/>
              <a:t> de </a:t>
            </a:r>
            <a:r>
              <a:rPr lang="en-GB" dirty="0" err="1"/>
              <a:t>pistes</a:t>
            </a:r>
            <a:r>
              <a:rPr lang="en-GB" dirty="0"/>
              <a:t> </a:t>
            </a:r>
            <a:r>
              <a:rPr lang="en-GB" dirty="0" err="1"/>
              <a:t>cyclables</a:t>
            </a:r>
            <a:r>
              <a:rPr lang="en-GB" dirty="0"/>
              <a:t>. Pour </a:t>
            </a:r>
            <a:r>
              <a:rPr lang="en-GB" dirty="0" err="1"/>
              <a:t>l’instant</a:t>
            </a:r>
            <a:r>
              <a:rPr lang="en-GB" dirty="0"/>
              <a:t> pas de distinction entre types de </a:t>
            </a:r>
            <a:r>
              <a:rPr lang="en-GB" dirty="0" err="1"/>
              <a:t>pistes</a:t>
            </a:r>
            <a:r>
              <a:rPr lang="en-GB" dirty="0"/>
              <a:t>/</a:t>
            </a:r>
            <a:r>
              <a:rPr lang="en-GB" dirty="0" err="1"/>
              <a:t>voies</a:t>
            </a:r>
            <a:r>
              <a:rPr lang="en-GB" dirty="0"/>
              <a:t>/</a:t>
            </a:r>
            <a:r>
              <a:rPr lang="en-GB" dirty="0" err="1"/>
              <a:t>bande</a:t>
            </a:r>
            <a:r>
              <a:rPr lang="en-GB" dirty="0"/>
              <a:t> cyclable</a:t>
            </a:r>
          </a:p>
          <a:p>
            <a:r>
              <a:rPr lang="en-GB" dirty="0" err="1"/>
              <a:t>Indic_trees</a:t>
            </a:r>
            <a:r>
              <a:rPr lang="en-GB" dirty="0"/>
              <a:t> : </a:t>
            </a:r>
            <a:r>
              <a:rPr lang="en-GB" dirty="0" err="1"/>
              <a:t>somme</a:t>
            </a:r>
            <a:r>
              <a:rPr lang="en-GB" dirty="0"/>
              <a:t> du </a:t>
            </a:r>
            <a:r>
              <a:rPr lang="en-GB" dirty="0" err="1"/>
              <a:t>nombre</a:t>
            </a:r>
            <a:r>
              <a:rPr lang="en-GB" dirty="0"/>
              <a:t> </a:t>
            </a:r>
            <a:r>
              <a:rPr lang="en-GB" dirty="0" err="1"/>
              <a:t>d’arbres</a:t>
            </a:r>
            <a:r>
              <a:rPr lang="en-GB" dirty="0"/>
              <a:t> au total sur </a:t>
            </a:r>
            <a:r>
              <a:rPr lang="en-GB" dirty="0" err="1"/>
              <a:t>toutes</a:t>
            </a:r>
            <a:r>
              <a:rPr lang="en-GB" dirty="0"/>
              <a:t> les cellules (ne </a:t>
            </a:r>
            <a:r>
              <a:rPr lang="en-GB" dirty="0" err="1"/>
              <a:t>joue</a:t>
            </a:r>
            <a:r>
              <a:rPr lang="en-GB" dirty="0"/>
              <a:t> que sur le </a:t>
            </a:r>
            <a:r>
              <a:rPr lang="en-GB" dirty="0" err="1"/>
              <a:t>confort</a:t>
            </a:r>
            <a:r>
              <a:rPr lang="en-GB" dirty="0"/>
              <a:t> de la </a:t>
            </a:r>
            <a:r>
              <a:rPr lang="en-GB" dirty="0" err="1"/>
              <a:t>marche</a:t>
            </a:r>
            <a:r>
              <a:rPr lang="en-GB" dirty="0"/>
              <a:t> pour </a:t>
            </a:r>
            <a:r>
              <a:rPr lang="en-GB" dirty="0" err="1"/>
              <a:t>l’instant</a:t>
            </a:r>
            <a:r>
              <a:rPr lang="en-GB" dirty="0"/>
              <a:t>)</a:t>
            </a:r>
          </a:p>
        </p:txBody>
      </p:sp>
      <p:pic>
        <p:nvPicPr>
          <p:cNvPr id="4" name="Picture 3">
            <a:extLst>
              <a:ext uri="{FF2B5EF4-FFF2-40B4-BE49-F238E27FC236}">
                <a16:creationId xmlns:a16="http://schemas.microsoft.com/office/drawing/2014/main" id="{024DDCCF-3FF7-8A4F-B097-0B59867AC352}"/>
              </a:ext>
            </a:extLst>
          </p:cNvPr>
          <p:cNvPicPr>
            <a:picLocks noChangeAspect="1"/>
          </p:cNvPicPr>
          <p:nvPr/>
        </p:nvPicPr>
        <p:blipFill>
          <a:blip r:embed="rId3"/>
          <a:stretch>
            <a:fillRect/>
          </a:stretch>
        </p:blipFill>
        <p:spPr>
          <a:xfrm>
            <a:off x="431800" y="3834892"/>
            <a:ext cx="4318000" cy="2159000"/>
          </a:xfrm>
          <a:prstGeom prst="rect">
            <a:avLst/>
          </a:prstGeom>
        </p:spPr>
      </p:pic>
    </p:spTree>
    <p:extLst>
      <p:ext uri="{BB962C8B-B14F-4D97-AF65-F5344CB8AC3E}">
        <p14:creationId xmlns:p14="http://schemas.microsoft.com/office/powerpoint/2010/main" val="1433433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B7D82-F6D3-294F-9A4E-790BF24149A0}"/>
              </a:ext>
            </a:extLst>
          </p:cNvPr>
          <p:cNvSpPr>
            <a:spLocks noGrp="1"/>
          </p:cNvSpPr>
          <p:nvPr>
            <p:ph type="title"/>
          </p:nvPr>
        </p:nvSpPr>
        <p:spPr/>
        <p:txBody>
          <a:bodyPr/>
          <a:lstStyle/>
          <a:p>
            <a:r>
              <a:rPr lang="en-FR" dirty="0"/>
              <a:t>Update indicators</a:t>
            </a:r>
            <a:br>
              <a:rPr lang="en-FR" dirty="0"/>
            </a:br>
            <a:r>
              <a:rPr lang="en-FR" dirty="0"/>
              <a:t>(suite)</a:t>
            </a:r>
          </a:p>
        </p:txBody>
      </p:sp>
      <p:sp>
        <p:nvSpPr>
          <p:cNvPr id="3" name="Content Placeholder 2">
            <a:extLst>
              <a:ext uri="{FF2B5EF4-FFF2-40B4-BE49-F238E27FC236}">
                <a16:creationId xmlns:a16="http://schemas.microsoft.com/office/drawing/2014/main" id="{13A0D8B3-920F-BD43-9909-E29D567AE679}"/>
              </a:ext>
            </a:extLst>
          </p:cNvPr>
          <p:cNvSpPr>
            <a:spLocks noGrp="1"/>
          </p:cNvSpPr>
          <p:nvPr>
            <p:ph idx="1"/>
          </p:nvPr>
        </p:nvSpPr>
        <p:spPr/>
        <p:txBody>
          <a:bodyPr>
            <a:normAutofit fontScale="92500" lnSpcReduction="20000"/>
          </a:bodyPr>
          <a:lstStyle/>
          <a:p>
            <a:r>
              <a:rPr lang="en-GB" dirty="0"/>
              <a:t>N</a:t>
            </a:r>
            <a:r>
              <a:rPr lang="en-FR" dirty="0"/>
              <a:t>b_roads_damaged : compte des routes dont le statut n’est plus au max (TODO: plutôt un seuil de dégâts tolérable). N’a aucune influence nulle part</a:t>
            </a:r>
          </a:p>
          <a:p>
            <a:r>
              <a:rPr lang="en-GB" dirty="0"/>
              <a:t>A</a:t>
            </a:r>
            <a:r>
              <a:rPr lang="en-FR" dirty="0"/>
              <a:t>vg_damage : moyenne de statut de dégâts sur toutes les routes. N’a plus aucune influence (devait influencer confort en voiture / bus / vélo mais cela diminuait trop vite)</a:t>
            </a:r>
          </a:p>
          <a:p>
            <a:r>
              <a:rPr lang="en-GB" dirty="0"/>
              <a:t>A</a:t>
            </a:r>
            <a:r>
              <a:rPr lang="en-FR" dirty="0"/>
              <a:t>ccident_rate : somme des accidents sur toutes les routes (dans l’année, reset en début de tour), divisé par le nombre total de km dans l’année.  Influence safety voiture/vélo</a:t>
            </a:r>
          </a:p>
          <a:p>
            <a:pPr lvl="1"/>
            <a:r>
              <a:rPr lang="en-FR" dirty="0"/>
              <a:t>TODO: distinguer les accidents par mode?</a:t>
            </a:r>
          </a:p>
          <a:p>
            <a:r>
              <a:rPr lang="en-GB" dirty="0"/>
              <a:t>T</a:t>
            </a:r>
            <a:r>
              <a:rPr lang="en-FR" dirty="0"/>
              <a:t>own_safety peut diminuer aléatoirement à chaque tour de rnd(0.1) ; peut être augmentée par une action du joueur. Influence directement la sécurité des piétons et bus</a:t>
            </a:r>
          </a:p>
          <a:p>
            <a:r>
              <a:rPr lang="en-GB" dirty="0"/>
              <a:t>I</a:t>
            </a:r>
            <a:r>
              <a:rPr lang="en-FR" dirty="0"/>
              <a:t>ndic_bus_congestion : nombre de personnes qui prennent le bus, divisé par nombre de places de bus = capacity*frequency. Influence le confort du bus. Le joueur peut changer capa et fréq</a:t>
            </a:r>
          </a:p>
          <a:p>
            <a:r>
              <a:rPr lang="en-GB" dirty="0"/>
              <a:t>P</a:t>
            </a:r>
            <a:r>
              <a:rPr lang="en-FR" dirty="0"/>
              <a:t>ercent_close_bus: proportion de personnes qui ont l’atttribut has_close_bus.  Paramètre de départ, puis peut augmenter en construisant des arrêts de bus (chaque arrêt met l’attribut has_close_bus à True pour 10 personnes)</a:t>
            </a:r>
          </a:p>
          <a:p>
            <a:endParaRPr lang="en-FR" dirty="0"/>
          </a:p>
          <a:p>
            <a:endParaRPr lang="en-FR" dirty="0"/>
          </a:p>
        </p:txBody>
      </p:sp>
      <p:pic>
        <p:nvPicPr>
          <p:cNvPr id="4" name="Picture 3">
            <a:extLst>
              <a:ext uri="{FF2B5EF4-FFF2-40B4-BE49-F238E27FC236}">
                <a16:creationId xmlns:a16="http://schemas.microsoft.com/office/drawing/2014/main" id="{29F6AAC7-7B09-E741-AD31-D28FF3EF12AB}"/>
              </a:ext>
            </a:extLst>
          </p:cNvPr>
          <p:cNvPicPr>
            <a:picLocks noChangeAspect="1"/>
          </p:cNvPicPr>
          <p:nvPr/>
        </p:nvPicPr>
        <p:blipFill>
          <a:blip r:embed="rId2"/>
          <a:stretch>
            <a:fillRect/>
          </a:stretch>
        </p:blipFill>
        <p:spPr>
          <a:xfrm>
            <a:off x="431800" y="3834892"/>
            <a:ext cx="4318000" cy="2159000"/>
          </a:xfrm>
          <a:prstGeom prst="rect">
            <a:avLst/>
          </a:prstGeom>
        </p:spPr>
      </p:pic>
    </p:spTree>
    <p:extLst>
      <p:ext uri="{BB962C8B-B14F-4D97-AF65-F5344CB8AC3E}">
        <p14:creationId xmlns:p14="http://schemas.microsoft.com/office/powerpoint/2010/main" val="2710622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939367-880D-3F4D-998C-27F819677AE8}"/>
              </a:ext>
            </a:extLst>
          </p:cNvPr>
          <p:cNvSpPr>
            <a:spLocks noGrp="1"/>
          </p:cNvSpPr>
          <p:nvPr>
            <p:ph type="title"/>
          </p:nvPr>
        </p:nvSpPr>
        <p:spPr/>
        <p:txBody>
          <a:bodyPr/>
          <a:lstStyle/>
          <a:p>
            <a:endParaRPr lang="en-FR"/>
          </a:p>
        </p:txBody>
      </p:sp>
      <p:sp>
        <p:nvSpPr>
          <p:cNvPr id="5" name="Content Placeholder 4">
            <a:extLst>
              <a:ext uri="{FF2B5EF4-FFF2-40B4-BE49-F238E27FC236}">
                <a16:creationId xmlns:a16="http://schemas.microsoft.com/office/drawing/2014/main" id="{3DEC0E35-CBDA-0444-8644-2C65AC17DB13}"/>
              </a:ext>
            </a:extLst>
          </p:cNvPr>
          <p:cNvSpPr>
            <a:spLocks noGrp="1"/>
          </p:cNvSpPr>
          <p:nvPr>
            <p:ph idx="1"/>
          </p:nvPr>
        </p:nvSpPr>
        <p:spPr/>
        <p:txBody>
          <a:bodyPr/>
          <a:lstStyle/>
          <a:p>
            <a:r>
              <a:rPr lang="en-FR" dirty="0"/>
              <a:t>Liens entre indicateurs / propriétés de la ville, et évaluation des modes de transport</a:t>
            </a:r>
          </a:p>
        </p:txBody>
      </p:sp>
      <p:pic>
        <p:nvPicPr>
          <p:cNvPr id="7" name="Picture 6">
            <a:extLst>
              <a:ext uri="{FF2B5EF4-FFF2-40B4-BE49-F238E27FC236}">
                <a16:creationId xmlns:a16="http://schemas.microsoft.com/office/drawing/2014/main" id="{F74C6466-9DE0-9242-866E-F700417515EB}"/>
              </a:ext>
            </a:extLst>
          </p:cNvPr>
          <p:cNvPicPr>
            <a:picLocks noChangeAspect="1"/>
          </p:cNvPicPr>
          <p:nvPr/>
        </p:nvPicPr>
        <p:blipFill>
          <a:blip r:embed="rId2"/>
          <a:stretch>
            <a:fillRect/>
          </a:stretch>
        </p:blipFill>
        <p:spPr>
          <a:xfrm>
            <a:off x="431800" y="3834892"/>
            <a:ext cx="4318000" cy="2159000"/>
          </a:xfrm>
          <a:prstGeom prst="rect">
            <a:avLst/>
          </a:prstGeom>
        </p:spPr>
      </p:pic>
    </p:spTree>
    <p:extLst>
      <p:ext uri="{BB962C8B-B14F-4D97-AF65-F5344CB8AC3E}">
        <p14:creationId xmlns:p14="http://schemas.microsoft.com/office/powerpoint/2010/main" val="3341923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C46B3-2486-014B-A1FC-7C99AF615952}"/>
              </a:ext>
            </a:extLst>
          </p:cNvPr>
          <p:cNvSpPr>
            <a:spLocks noGrp="1"/>
          </p:cNvSpPr>
          <p:nvPr>
            <p:ph type="title"/>
          </p:nvPr>
        </p:nvSpPr>
        <p:spPr/>
        <p:txBody>
          <a:bodyPr/>
          <a:lstStyle/>
          <a:p>
            <a:r>
              <a:rPr lang="en-FR" dirty="0"/>
              <a:t>Town indicators</a:t>
            </a:r>
          </a:p>
        </p:txBody>
      </p:sp>
      <p:sp>
        <p:nvSpPr>
          <p:cNvPr id="3" name="Content Placeholder 2">
            <a:extLst>
              <a:ext uri="{FF2B5EF4-FFF2-40B4-BE49-F238E27FC236}">
                <a16:creationId xmlns:a16="http://schemas.microsoft.com/office/drawing/2014/main" id="{BB0C2051-7EA7-AC43-9B8B-AB90900B3028}"/>
              </a:ext>
            </a:extLst>
          </p:cNvPr>
          <p:cNvSpPr>
            <a:spLocks noGrp="1"/>
          </p:cNvSpPr>
          <p:nvPr>
            <p:ph idx="1"/>
          </p:nvPr>
        </p:nvSpPr>
        <p:spPr/>
        <p:txBody>
          <a:bodyPr/>
          <a:lstStyle/>
          <a:p>
            <a:r>
              <a:rPr lang="en-GB" dirty="0"/>
              <a:t>I</a:t>
            </a:r>
            <a:r>
              <a:rPr lang="en-FR" dirty="0"/>
              <a:t>ndic_circulation (traffic congestion)</a:t>
            </a:r>
          </a:p>
          <a:p>
            <a:r>
              <a:rPr lang="en-GB" dirty="0"/>
              <a:t>P</a:t>
            </a:r>
            <a:r>
              <a:rPr lang="en-FR" dirty="0"/>
              <a:t>etrol_price (modified by player action)</a:t>
            </a:r>
          </a:p>
          <a:p>
            <a:r>
              <a:rPr lang="en-FR" dirty="0"/>
              <a:t>Avg_damage (increases with time, decreases with repair action)</a:t>
            </a:r>
          </a:p>
          <a:p>
            <a:r>
              <a:rPr lang="en-FR" dirty="0"/>
              <a:t>Accident rate per total kms (random chance of accident on each road, based on road congestion and road damage)</a:t>
            </a:r>
          </a:p>
          <a:p>
            <a:r>
              <a:rPr lang="en-FR" dirty="0"/>
              <a:t>Avg_fitness</a:t>
            </a:r>
          </a:p>
        </p:txBody>
      </p:sp>
    </p:spTree>
    <p:extLst>
      <p:ext uri="{BB962C8B-B14F-4D97-AF65-F5344CB8AC3E}">
        <p14:creationId xmlns:p14="http://schemas.microsoft.com/office/powerpoint/2010/main" val="2066167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17F5-6587-4940-9970-0F2A38A84DAE}"/>
              </a:ext>
            </a:extLst>
          </p:cNvPr>
          <p:cNvSpPr>
            <a:spLocks noGrp="1"/>
          </p:cNvSpPr>
          <p:nvPr>
            <p:ph type="title"/>
          </p:nvPr>
        </p:nvSpPr>
        <p:spPr/>
        <p:txBody>
          <a:bodyPr/>
          <a:lstStyle/>
          <a:p>
            <a:r>
              <a:rPr lang="en-FR" dirty="0"/>
              <a:t>Context</a:t>
            </a:r>
          </a:p>
        </p:txBody>
      </p:sp>
      <p:sp>
        <p:nvSpPr>
          <p:cNvPr id="3" name="Content Placeholder 2">
            <a:extLst>
              <a:ext uri="{FF2B5EF4-FFF2-40B4-BE49-F238E27FC236}">
                <a16:creationId xmlns:a16="http://schemas.microsoft.com/office/drawing/2014/main" id="{BA8AF98D-EB3E-AE49-9308-52E8D24F5C59}"/>
              </a:ext>
            </a:extLst>
          </p:cNvPr>
          <p:cNvSpPr>
            <a:spLocks noGrp="1"/>
          </p:cNvSpPr>
          <p:nvPr>
            <p:ph idx="1"/>
          </p:nvPr>
        </p:nvSpPr>
        <p:spPr/>
        <p:txBody>
          <a:bodyPr/>
          <a:lstStyle/>
          <a:p>
            <a:r>
              <a:rPr lang="en-FR" dirty="0"/>
              <a:t>Outil de sensibilisation du grand public</a:t>
            </a:r>
          </a:p>
          <a:p>
            <a:r>
              <a:rPr lang="en-FR" dirty="0"/>
              <a:t>Faire réfléchir à la transition urbaine</a:t>
            </a:r>
          </a:p>
          <a:p>
            <a:pPr lvl="1"/>
            <a:r>
              <a:rPr lang="en-GB" dirty="0"/>
              <a:t>C</a:t>
            </a:r>
            <a:r>
              <a:rPr lang="en-FR" dirty="0"/>
              <a:t>rise climatique (pollution, GES)</a:t>
            </a:r>
          </a:p>
          <a:p>
            <a:pPr lvl="1"/>
            <a:r>
              <a:rPr lang="en-GB" dirty="0"/>
              <a:t>P</a:t>
            </a:r>
            <a:r>
              <a:rPr lang="en-FR" dirty="0"/>
              <a:t>artage de l’espace entre modes de mobilité (accidents)</a:t>
            </a:r>
          </a:p>
          <a:p>
            <a:pPr lvl="1"/>
            <a:r>
              <a:rPr lang="en-FR" dirty="0"/>
              <a:t>Aménagement urbain pour tous (accessibilité)</a:t>
            </a:r>
          </a:p>
          <a:p>
            <a:r>
              <a:rPr lang="en-FR" dirty="0"/>
              <a:t>Faire émerger des idées, des scénarios</a:t>
            </a:r>
          </a:p>
          <a:p>
            <a:r>
              <a:rPr lang="en-FR" dirty="0"/>
              <a:t>Faire prendre conscience des enjeux</a:t>
            </a:r>
          </a:p>
          <a:p>
            <a:r>
              <a:rPr lang="en-FR" dirty="0"/>
              <a:t>Faire accepter les aménagements urbains</a:t>
            </a:r>
          </a:p>
          <a:p>
            <a:r>
              <a:rPr lang="en-FR" dirty="0"/>
              <a:t>Faire mettre les usagers à la place des usagers d’autres modes</a:t>
            </a:r>
          </a:p>
          <a:p>
            <a:pPr lvl="1"/>
            <a:endParaRPr lang="en-FR" dirty="0"/>
          </a:p>
        </p:txBody>
      </p:sp>
      <p:pic>
        <p:nvPicPr>
          <p:cNvPr id="5" name="Picture 4">
            <a:extLst>
              <a:ext uri="{FF2B5EF4-FFF2-40B4-BE49-F238E27FC236}">
                <a16:creationId xmlns:a16="http://schemas.microsoft.com/office/drawing/2014/main" id="{5DDB91FA-3FF9-9C49-B635-E31928745B01}"/>
              </a:ext>
            </a:extLst>
          </p:cNvPr>
          <p:cNvPicPr>
            <a:picLocks noChangeAspect="1"/>
          </p:cNvPicPr>
          <p:nvPr/>
        </p:nvPicPr>
        <p:blipFill>
          <a:blip r:embed="rId2"/>
          <a:stretch>
            <a:fillRect/>
          </a:stretch>
        </p:blipFill>
        <p:spPr>
          <a:xfrm>
            <a:off x="139160" y="4137479"/>
            <a:ext cx="3175000" cy="1282700"/>
          </a:xfrm>
          <a:prstGeom prst="rect">
            <a:avLst/>
          </a:prstGeom>
        </p:spPr>
      </p:pic>
    </p:spTree>
    <p:extLst>
      <p:ext uri="{BB962C8B-B14F-4D97-AF65-F5344CB8AC3E}">
        <p14:creationId xmlns:p14="http://schemas.microsoft.com/office/powerpoint/2010/main" val="3528245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37F7B1-5E64-664B-84AF-C0CA0B2303C4}"/>
              </a:ext>
            </a:extLst>
          </p:cNvPr>
          <p:cNvSpPr>
            <a:spLocks noGrp="1"/>
          </p:cNvSpPr>
          <p:nvPr>
            <p:ph type="title"/>
          </p:nvPr>
        </p:nvSpPr>
        <p:spPr/>
        <p:txBody>
          <a:bodyPr/>
          <a:lstStyle/>
          <a:p>
            <a:r>
              <a:rPr lang="en-FR" dirty="0"/>
              <a:t>TRANSPORT MODES</a:t>
            </a:r>
          </a:p>
        </p:txBody>
      </p:sp>
      <p:sp>
        <p:nvSpPr>
          <p:cNvPr id="5" name="Text Placeholder 4">
            <a:extLst>
              <a:ext uri="{FF2B5EF4-FFF2-40B4-BE49-F238E27FC236}">
                <a16:creationId xmlns:a16="http://schemas.microsoft.com/office/drawing/2014/main" id="{6E980D33-C280-7741-ADC2-6F3D3A8C6607}"/>
              </a:ext>
            </a:extLst>
          </p:cNvPr>
          <p:cNvSpPr>
            <a:spLocks noGrp="1"/>
          </p:cNvSpPr>
          <p:nvPr>
            <p:ph type="body" idx="1"/>
          </p:nvPr>
        </p:nvSpPr>
        <p:spPr/>
        <p:txBody>
          <a:bodyPr/>
          <a:lstStyle/>
          <a:p>
            <a:r>
              <a:rPr lang="en-GB" dirty="0"/>
              <a:t>E</a:t>
            </a:r>
            <a:r>
              <a:rPr lang="en-FR" dirty="0"/>
              <a:t>valuation based on town properties</a:t>
            </a:r>
          </a:p>
        </p:txBody>
      </p:sp>
      <p:pic>
        <p:nvPicPr>
          <p:cNvPr id="7" name="Picture 6">
            <a:extLst>
              <a:ext uri="{FF2B5EF4-FFF2-40B4-BE49-F238E27FC236}">
                <a16:creationId xmlns:a16="http://schemas.microsoft.com/office/drawing/2014/main" id="{2D6E0ABE-C35B-D24A-A11C-F8BB06FA4660}"/>
              </a:ext>
            </a:extLst>
          </p:cNvPr>
          <p:cNvPicPr>
            <a:picLocks noChangeAspect="1"/>
          </p:cNvPicPr>
          <p:nvPr/>
        </p:nvPicPr>
        <p:blipFill>
          <a:blip r:embed="rId2"/>
          <a:stretch>
            <a:fillRect/>
          </a:stretch>
        </p:blipFill>
        <p:spPr>
          <a:xfrm>
            <a:off x="36141" y="4136570"/>
            <a:ext cx="3364236" cy="1889579"/>
          </a:xfrm>
          <a:prstGeom prst="rect">
            <a:avLst/>
          </a:prstGeom>
        </p:spPr>
      </p:pic>
    </p:spTree>
    <p:extLst>
      <p:ext uri="{BB962C8B-B14F-4D97-AF65-F5344CB8AC3E}">
        <p14:creationId xmlns:p14="http://schemas.microsoft.com/office/powerpoint/2010/main" val="3402803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81F77-C4CC-2E40-8338-6DE81A5BA926}"/>
              </a:ext>
            </a:extLst>
          </p:cNvPr>
          <p:cNvSpPr>
            <a:spLocks noGrp="1"/>
          </p:cNvSpPr>
          <p:nvPr>
            <p:ph type="title"/>
          </p:nvPr>
        </p:nvSpPr>
        <p:spPr/>
        <p:txBody>
          <a:bodyPr/>
          <a:lstStyle/>
          <a:p>
            <a:r>
              <a:rPr lang="en-FR" dirty="0"/>
              <a:t>Evaluation of each mode</a:t>
            </a:r>
          </a:p>
        </p:txBody>
      </p:sp>
      <p:sp>
        <p:nvSpPr>
          <p:cNvPr id="3" name="Content Placeholder 2">
            <a:extLst>
              <a:ext uri="{FF2B5EF4-FFF2-40B4-BE49-F238E27FC236}">
                <a16:creationId xmlns:a16="http://schemas.microsoft.com/office/drawing/2014/main" id="{C1915D79-3646-1B4A-A2E2-C2BFE9B51233}"/>
              </a:ext>
            </a:extLst>
          </p:cNvPr>
          <p:cNvSpPr>
            <a:spLocks noGrp="1"/>
          </p:cNvSpPr>
          <p:nvPr>
            <p:ph idx="1"/>
          </p:nvPr>
        </p:nvSpPr>
        <p:spPr/>
        <p:txBody>
          <a:bodyPr>
            <a:normAutofit fontScale="85000" lnSpcReduction="20000"/>
          </a:bodyPr>
          <a:lstStyle/>
          <a:p>
            <a:r>
              <a:rPr lang="en-FR" dirty="0"/>
              <a:t>Bus</a:t>
            </a:r>
          </a:p>
          <a:p>
            <a:r>
              <a:rPr lang="en-FR" dirty="0"/>
              <a:t>Car</a:t>
            </a:r>
          </a:p>
          <a:p>
            <a:pPr lvl="1"/>
            <a:r>
              <a:rPr lang="en-GB" dirty="0"/>
              <a:t>Ecology = 0 (could depend on pollution?)</a:t>
            </a:r>
          </a:p>
          <a:p>
            <a:pPr lvl="1"/>
            <a:r>
              <a:rPr lang="en-GB" dirty="0"/>
              <a:t>Simplicity = 1 (will depend on number of carparks)</a:t>
            </a:r>
          </a:p>
          <a:p>
            <a:pPr lvl="1"/>
            <a:r>
              <a:rPr lang="en-GB" dirty="0"/>
              <a:t>Time = 1 – </a:t>
            </a:r>
            <a:r>
              <a:rPr lang="en-GB" dirty="0" err="1"/>
              <a:t>indic_circulation</a:t>
            </a:r>
            <a:r>
              <a:rPr lang="en-GB" dirty="0"/>
              <a:t> (decreases with congestion of traffic)</a:t>
            </a:r>
          </a:p>
          <a:p>
            <a:pPr lvl="1"/>
            <a:r>
              <a:rPr lang="en-GB" dirty="0"/>
              <a:t>Price = max([0,1-petrol_price/2])    (decreases with petrol price)</a:t>
            </a:r>
          </a:p>
          <a:p>
            <a:pPr lvl="1"/>
            <a:r>
              <a:rPr lang="en-GB" dirty="0"/>
              <a:t>Comfort = 1-avg_damage  (depends on roads status)</a:t>
            </a:r>
          </a:p>
          <a:p>
            <a:pPr lvl="1"/>
            <a:r>
              <a:rPr lang="en-GB" dirty="0"/>
              <a:t>Safety = 1-accident_rate    (decreases with number of accidents)</a:t>
            </a:r>
            <a:endParaRPr lang="en-FR" dirty="0"/>
          </a:p>
          <a:p>
            <a:r>
              <a:rPr lang="en-FR" dirty="0"/>
              <a:t>Walking</a:t>
            </a:r>
          </a:p>
          <a:p>
            <a:r>
              <a:rPr lang="en-FR" dirty="0"/>
              <a:t>Bicycle</a:t>
            </a:r>
          </a:p>
          <a:p>
            <a:pPr lvl="1"/>
            <a:r>
              <a:rPr lang="en-FR" dirty="0"/>
              <a:t>Ecology = 1 (static)</a:t>
            </a:r>
          </a:p>
          <a:p>
            <a:pPr lvl="1"/>
            <a:r>
              <a:rPr lang="en-FR" dirty="0"/>
              <a:t>Simplicity = avg_fitness (should depend on town topology) </a:t>
            </a:r>
          </a:p>
          <a:p>
            <a:pPr lvl="1"/>
            <a:r>
              <a:rPr lang="en-GB" dirty="0"/>
              <a:t>//</a:t>
            </a:r>
            <a:r>
              <a:rPr lang="en-GB" dirty="0" err="1"/>
              <a:t>values_modes</a:t>
            </a:r>
            <a:r>
              <a:rPr lang="en-GB" dirty="0"/>
              <a:t>[TIME][BICYCLE] &lt;- 0.8; // always good? depends a bit on congestion? on hills? on fitness</a:t>
            </a:r>
          </a:p>
          <a:p>
            <a:r>
              <a:rPr lang="en-GB" dirty="0"/>
              <a:t>//</a:t>
            </a:r>
            <a:r>
              <a:rPr lang="en-GB" dirty="0" err="1"/>
              <a:t>values_modes</a:t>
            </a:r>
            <a:r>
              <a:rPr lang="en-GB" dirty="0"/>
              <a:t>[PRICE][BICYCLE] &lt;- 0.1;    // always gratis</a:t>
            </a:r>
          </a:p>
          <a:p>
            <a:r>
              <a:rPr lang="en-GB" b="1" dirty="0" err="1"/>
              <a:t>values_modes</a:t>
            </a:r>
            <a:r>
              <a:rPr lang="en-GB" dirty="0"/>
              <a:t>[</a:t>
            </a:r>
            <a:r>
              <a:rPr lang="en-GB" b="1" dirty="0"/>
              <a:t>COMFORT</a:t>
            </a:r>
            <a:r>
              <a:rPr lang="en-GB" dirty="0"/>
              <a:t>][</a:t>
            </a:r>
            <a:r>
              <a:rPr lang="en-GB" b="1" dirty="0"/>
              <a:t>BICYCLE</a:t>
            </a:r>
            <a:r>
              <a:rPr lang="en-GB" dirty="0"/>
              <a:t>] </a:t>
            </a:r>
            <a:r>
              <a:rPr lang="en-GB" b="1" dirty="0"/>
              <a:t>&lt;-</a:t>
            </a:r>
            <a:r>
              <a:rPr lang="en-GB" dirty="0"/>
              <a:t> (1</a:t>
            </a:r>
            <a:r>
              <a:rPr lang="en-GB" b="1" dirty="0"/>
              <a:t>-indic_pollution</a:t>
            </a:r>
            <a:r>
              <a:rPr lang="en-GB" dirty="0"/>
              <a:t>)</a:t>
            </a:r>
            <a:r>
              <a:rPr lang="en-GB" b="1" dirty="0"/>
              <a:t>*weather</a:t>
            </a:r>
            <a:r>
              <a:rPr lang="en-GB" dirty="0"/>
              <a:t>;    // depends on hills, length of trip, age of people, pollution</a:t>
            </a:r>
          </a:p>
          <a:p>
            <a:r>
              <a:rPr lang="en-GB" b="1" dirty="0" err="1"/>
              <a:t>values_modes</a:t>
            </a:r>
            <a:r>
              <a:rPr lang="en-GB" dirty="0"/>
              <a:t>[</a:t>
            </a:r>
            <a:r>
              <a:rPr lang="en-GB" b="1" dirty="0"/>
              <a:t>SAFE</a:t>
            </a:r>
            <a:r>
              <a:rPr lang="en-GB" dirty="0"/>
              <a:t>][</a:t>
            </a:r>
            <a:r>
              <a:rPr lang="en-GB" b="1" dirty="0"/>
              <a:t>BICYCLE</a:t>
            </a:r>
            <a:r>
              <a:rPr lang="en-GB" dirty="0"/>
              <a:t>] </a:t>
            </a:r>
            <a:r>
              <a:rPr lang="en-GB" b="1" dirty="0"/>
              <a:t>&lt;-</a:t>
            </a:r>
            <a:r>
              <a:rPr lang="en-GB" dirty="0"/>
              <a:t> </a:t>
            </a:r>
            <a:r>
              <a:rPr lang="en-GB" b="1" dirty="0"/>
              <a:t>mean</a:t>
            </a:r>
            <a:r>
              <a:rPr lang="en-GB" dirty="0"/>
              <a:t>([1</a:t>
            </a:r>
            <a:r>
              <a:rPr lang="en-GB" b="1" dirty="0"/>
              <a:t>-accident_rate</a:t>
            </a:r>
            <a:r>
              <a:rPr lang="en-GB" dirty="0"/>
              <a:t>,</a:t>
            </a:r>
            <a:r>
              <a:rPr lang="en-GB" b="1" dirty="0"/>
              <a:t>indic_cyclability</a:t>
            </a:r>
            <a:r>
              <a:rPr lang="en-GB" dirty="0"/>
              <a:t>]); // depends on cycling lanes ; accidents against bikes</a:t>
            </a:r>
          </a:p>
          <a:p>
            <a:pPr lvl="1"/>
            <a:endParaRPr lang="en-FR" dirty="0"/>
          </a:p>
        </p:txBody>
      </p:sp>
    </p:spTree>
    <p:extLst>
      <p:ext uri="{BB962C8B-B14F-4D97-AF65-F5344CB8AC3E}">
        <p14:creationId xmlns:p14="http://schemas.microsoft.com/office/powerpoint/2010/main" val="1150771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B4F9-C29B-534D-9AF2-461761BD3E3F}"/>
              </a:ext>
            </a:extLst>
          </p:cNvPr>
          <p:cNvSpPr>
            <a:spLocks noGrp="1"/>
          </p:cNvSpPr>
          <p:nvPr>
            <p:ph type="title"/>
          </p:nvPr>
        </p:nvSpPr>
        <p:spPr/>
        <p:txBody>
          <a:bodyPr/>
          <a:lstStyle/>
          <a:p>
            <a:r>
              <a:rPr lang="en-GB" dirty="0" err="1"/>
              <a:t>É</a:t>
            </a:r>
            <a:r>
              <a:rPr lang="en-FR" dirty="0"/>
              <a:t>valuation des modes</a:t>
            </a:r>
          </a:p>
        </p:txBody>
      </p:sp>
      <p:sp>
        <p:nvSpPr>
          <p:cNvPr id="3" name="Content Placeholder 2">
            <a:extLst>
              <a:ext uri="{FF2B5EF4-FFF2-40B4-BE49-F238E27FC236}">
                <a16:creationId xmlns:a16="http://schemas.microsoft.com/office/drawing/2014/main" id="{DB08F2C7-193D-774C-8E7B-774BC21B4360}"/>
              </a:ext>
            </a:extLst>
          </p:cNvPr>
          <p:cNvSpPr>
            <a:spLocks noGrp="1"/>
          </p:cNvSpPr>
          <p:nvPr>
            <p:ph idx="1"/>
          </p:nvPr>
        </p:nvSpPr>
        <p:spPr/>
        <p:txBody>
          <a:bodyPr/>
          <a:lstStyle/>
          <a:p>
            <a:r>
              <a:rPr lang="en-GB" dirty="0"/>
              <a:t>C</a:t>
            </a:r>
            <a:r>
              <a:rPr lang="en-FR" dirty="0"/>
              <a:t>haque mode est évalué sur les 6 critères</a:t>
            </a:r>
          </a:p>
          <a:p>
            <a:r>
              <a:rPr lang="en-FR" dirty="0"/>
              <a:t>Pour simplifier dans ce jeu l’évaluation est la même pour tous les agents, basée sur des indicateurs communs (niveau de la ville) ou sur des moyennes des indicateurs de la population (niveau moyen de fitness des habitants influe sur le confort moyen du vélo, même si en vrai il est plus confortable pour les habitants les plus fits)</a:t>
            </a:r>
          </a:p>
          <a:p>
            <a:r>
              <a:rPr lang="en-FR" dirty="0"/>
              <a:t>Les tableaux des diapos suivantes résument les valeurs des 6 critères pour chaque mode</a:t>
            </a:r>
          </a:p>
          <a:p>
            <a:pPr lvl="1"/>
            <a:r>
              <a:rPr lang="en-GB" dirty="0"/>
              <a:t>V</a:t>
            </a:r>
            <a:r>
              <a:rPr lang="en-FR" dirty="0"/>
              <a:t>aleur fixe parfois (eg écologie max pour le vélo / marche)</a:t>
            </a:r>
          </a:p>
          <a:p>
            <a:pPr lvl="1"/>
            <a:r>
              <a:rPr lang="en-GB" dirty="0"/>
              <a:t>O</a:t>
            </a:r>
            <a:r>
              <a:rPr lang="en-FR" dirty="0"/>
              <a:t>u valeur dépendante des indicateurs de la ville / population détaillés précédemment</a:t>
            </a:r>
          </a:p>
          <a:p>
            <a:r>
              <a:rPr lang="en-FR" dirty="0"/>
              <a:t>Quand une action du joueur modifie un indicateur, alors elle modifie indirectement l’évaluation des modes de transport en conséquence, et ce pour tous les agents de cette ville</a:t>
            </a:r>
          </a:p>
        </p:txBody>
      </p:sp>
      <p:pic>
        <p:nvPicPr>
          <p:cNvPr id="5" name="Picture 4">
            <a:extLst>
              <a:ext uri="{FF2B5EF4-FFF2-40B4-BE49-F238E27FC236}">
                <a16:creationId xmlns:a16="http://schemas.microsoft.com/office/drawing/2014/main" id="{915DCCE0-0933-1D47-9C64-FF58D5EF6236}"/>
              </a:ext>
            </a:extLst>
          </p:cNvPr>
          <p:cNvPicPr>
            <a:picLocks noChangeAspect="1"/>
          </p:cNvPicPr>
          <p:nvPr/>
        </p:nvPicPr>
        <p:blipFill>
          <a:blip r:embed="rId2"/>
          <a:stretch>
            <a:fillRect/>
          </a:stretch>
        </p:blipFill>
        <p:spPr>
          <a:xfrm>
            <a:off x="453571" y="3825748"/>
            <a:ext cx="4318000" cy="2159000"/>
          </a:xfrm>
          <a:prstGeom prst="rect">
            <a:avLst/>
          </a:prstGeom>
        </p:spPr>
      </p:pic>
    </p:spTree>
    <p:extLst>
      <p:ext uri="{BB962C8B-B14F-4D97-AF65-F5344CB8AC3E}">
        <p14:creationId xmlns:p14="http://schemas.microsoft.com/office/powerpoint/2010/main" val="2995464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D757-CCC3-0A41-A2B5-A284B0846188}"/>
              </a:ext>
            </a:extLst>
          </p:cNvPr>
          <p:cNvSpPr>
            <a:spLocks noGrp="1"/>
          </p:cNvSpPr>
          <p:nvPr>
            <p:ph type="title"/>
          </p:nvPr>
        </p:nvSpPr>
        <p:spPr/>
        <p:txBody>
          <a:bodyPr/>
          <a:lstStyle/>
          <a:p>
            <a:r>
              <a:rPr lang="en-GB" dirty="0"/>
              <a:t>I</a:t>
            </a:r>
            <a:r>
              <a:rPr lang="en-FR" dirty="0"/>
              <a:t>mplémentation </a:t>
            </a:r>
          </a:p>
        </p:txBody>
      </p:sp>
      <p:sp>
        <p:nvSpPr>
          <p:cNvPr id="3" name="Content Placeholder 2">
            <a:extLst>
              <a:ext uri="{FF2B5EF4-FFF2-40B4-BE49-F238E27FC236}">
                <a16:creationId xmlns:a16="http://schemas.microsoft.com/office/drawing/2014/main" id="{BF862A43-A719-2148-B44D-DAD247A164A8}"/>
              </a:ext>
            </a:extLst>
          </p:cNvPr>
          <p:cNvSpPr>
            <a:spLocks noGrp="1"/>
          </p:cNvSpPr>
          <p:nvPr>
            <p:ph idx="1"/>
          </p:nvPr>
        </p:nvSpPr>
        <p:spPr/>
        <p:txBody>
          <a:bodyPr/>
          <a:lstStyle/>
          <a:p>
            <a:r>
              <a:rPr lang="en-GB" dirty="0"/>
              <a:t>map&lt;</a:t>
            </a:r>
            <a:r>
              <a:rPr lang="en-GB" b="1" dirty="0" err="1"/>
              <a:t>int</a:t>
            </a:r>
            <a:r>
              <a:rPr lang="en-GB" dirty="0" err="1"/>
              <a:t>,</a:t>
            </a:r>
            <a:r>
              <a:rPr lang="en-GB" b="1" dirty="0" err="1"/>
              <a:t>map</a:t>
            </a:r>
            <a:r>
              <a:rPr lang="en-GB" b="1" dirty="0"/>
              <a:t>&lt;</a:t>
            </a:r>
            <a:r>
              <a:rPr lang="en-GB" b="1" dirty="0" err="1"/>
              <a:t>int,float</a:t>
            </a:r>
            <a:r>
              <a:rPr lang="en-GB" b="1" dirty="0"/>
              <a:t>&gt;</a:t>
            </a:r>
            <a:r>
              <a:rPr lang="en-GB" dirty="0"/>
              <a:t>&gt; </a:t>
            </a:r>
            <a:r>
              <a:rPr lang="en-GB" dirty="0" err="1"/>
              <a:t>values_modes</a:t>
            </a:r>
            <a:r>
              <a:rPr lang="en-GB" dirty="0"/>
              <a:t>;</a:t>
            </a:r>
          </a:p>
          <a:p>
            <a:r>
              <a:rPr lang="en-GB" dirty="0" err="1"/>
              <a:t>Associe</a:t>
            </a:r>
            <a:r>
              <a:rPr lang="en-GB" dirty="0"/>
              <a:t> </a:t>
            </a:r>
            <a:r>
              <a:rPr lang="en-GB" dirty="0" err="1"/>
              <a:t>à</a:t>
            </a:r>
            <a:r>
              <a:rPr lang="en-GB" dirty="0"/>
              <a:t> </a:t>
            </a:r>
            <a:r>
              <a:rPr lang="en-GB" dirty="0" err="1"/>
              <a:t>chaque</a:t>
            </a:r>
            <a:r>
              <a:rPr lang="en-GB" dirty="0"/>
              <a:t> </a:t>
            </a:r>
            <a:r>
              <a:rPr lang="en-GB" dirty="0" err="1"/>
              <a:t>critère</a:t>
            </a:r>
            <a:r>
              <a:rPr lang="en-GB" dirty="0"/>
              <a:t> (int) et mode (int) </a:t>
            </a:r>
            <a:r>
              <a:rPr lang="en-GB" dirty="0" err="1"/>
              <a:t>une</a:t>
            </a:r>
            <a:r>
              <a:rPr lang="en-GB" dirty="0"/>
              <a:t> </a:t>
            </a:r>
            <a:r>
              <a:rPr lang="en-GB" dirty="0" err="1"/>
              <a:t>valeur</a:t>
            </a:r>
            <a:r>
              <a:rPr lang="en-GB" dirty="0"/>
              <a:t> entre 0 et 1</a:t>
            </a:r>
          </a:p>
          <a:p>
            <a:r>
              <a:rPr lang="en-GB" dirty="0"/>
              <a:t>Action I</a:t>
            </a:r>
            <a:r>
              <a:rPr lang="en-FR" dirty="0"/>
              <a:t>nit_values_modes donne une valeur initiale à chaque critère pour chaque mode (valeur constante)</a:t>
            </a:r>
          </a:p>
          <a:p>
            <a:r>
              <a:rPr lang="en-FR" dirty="0"/>
              <a:t>Action update_values_modes met à jour ces valeurs à chaque step selon les actions entreprises (et les modifications des indicateurs qui en résultent)</a:t>
            </a:r>
          </a:p>
          <a:p>
            <a:r>
              <a:rPr lang="en-FR" dirty="0"/>
              <a:t>Certaines valeurs sont fixes, non mises à jour, ne dépendent pas de l’aménagement de la ville (par ex le vélo est toujours écologique, la marche est toujours lente et gratuite, etc)</a:t>
            </a:r>
          </a:p>
        </p:txBody>
      </p:sp>
    </p:spTree>
    <p:extLst>
      <p:ext uri="{BB962C8B-B14F-4D97-AF65-F5344CB8AC3E}">
        <p14:creationId xmlns:p14="http://schemas.microsoft.com/office/powerpoint/2010/main" val="464946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769DE-71A4-6743-B274-E35154CD56B7}"/>
              </a:ext>
            </a:extLst>
          </p:cNvPr>
          <p:cNvSpPr>
            <a:spLocks noGrp="1"/>
          </p:cNvSpPr>
          <p:nvPr>
            <p:ph type="title"/>
          </p:nvPr>
        </p:nvSpPr>
        <p:spPr>
          <a:xfrm>
            <a:off x="252919" y="1123838"/>
            <a:ext cx="2947482" cy="1445192"/>
          </a:xfrm>
        </p:spPr>
        <p:txBody>
          <a:bodyPr/>
          <a:lstStyle/>
          <a:p>
            <a:r>
              <a:rPr lang="en-FR" dirty="0"/>
              <a:t>Evaluation of walking</a:t>
            </a:r>
          </a:p>
        </p:txBody>
      </p:sp>
      <p:graphicFrame>
        <p:nvGraphicFramePr>
          <p:cNvPr id="4" name="Table 4">
            <a:extLst>
              <a:ext uri="{FF2B5EF4-FFF2-40B4-BE49-F238E27FC236}">
                <a16:creationId xmlns:a16="http://schemas.microsoft.com/office/drawing/2014/main" id="{A1CDF1E3-56AF-BF49-899A-17F44DBB4F75}"/>
              </a:ext>
            </a:extLst>
          </p:cNvPr>
          <p:cNvGraphicFramePr>
            <a:graphicFrameLocks noGrp="1"/>
          </p:cNvGraphicFramePr>
          <p:nvPr>
            <p:ph idx="1"/>
          </p:nvPr>
        </p:nvGraphicFramePr>
        <p:xfrm>
          <a:off x="3868738" y="863599"/>
          <a:ext cx="7315200" cy="5210632"/>
        </p:xfrm>
        <a:graphic>
          <a:graphicData uri="http://schemas.openxmlformats.org/drawingml/2006/table">
            <a:tbl>
              <a:tblPr firstRow="1" bandRow="1">
                <a:tableStyleId>{5C22544A-7EE6-4342-B048-85BDC9FD1C3A}</a:tableStyleId>
              </a:tblPr>
              <a:tblGrid>
                <a:gridCol w="1312862">
                  <a:extLst>
                    <a:ext uri="{9D8B030D-6E8A-4147-A177-3AD203B41FA5}">
                      <a16:colId xmlns:a16="http://schemas.microsoft.com/office/drawing/2014/main" val="2721594071"/>
                    </a:ext>
                  </a:extLst>
                </a:gridCol>
                <a:gridCol w="1023257">
                  <a:extLst>
                    <a:ext uri="{9D8B030D-6E8A-4147-A177-3AD203B41FA5}">
                      <a16:colId xmlns:a16="http://schemas.microsoft.com/office/drawing/2014/main" val="1386475644"/>
                    </a:ext>
                  </a:extLst>
                </a:gridCol>
                <a:gridCol w="2242457">
                  <a:extLst>
                    <a:ext uri="{9D8B030D-6E8A-4147-A177-3AD203B41FA5}">
                      <a16:colId xmlns:a16="http://schemas.microsoft.com/office/drawing/2014/main" val="2868259111"/>
                    </a:ext>
                  </a:extLst>
                </a:gridCol>
                <a:gridCol w="2736624">
                  <a:extLst>
                    <a:ext uri="{9D8B030D-6E8A-4147-A177-3AD203B41FA5}">
                      <a16:colId xmlns:a16="http://schemas.microsoft.com/office/drawing/2014/main" val="220903321"/>
                    </a:ext>
                  </a:extLst>
                </a:gridCol>
              </a:tblGrid>
              <a:tr h="744376">
                <a:tc>
                  <a:txBody>
                    <a:bodyPr/>
                    <a:lstStyle/>
                    <a:p>
                      <a:endParaRPr lang="en-FR"/>
                    </a:p>
                  </a:txBody>
                  <a:tcPr/>
                </a:tc>
                <a:tc>
                  <a:txBody>
                    <a:bodyPr/>
                    <a:lstStyle/>
                    <a:p>
                      <a:r>
                        <a:rPr lang="en-FR" dirty="0"/>
                        <a:t>Valeur init</a:t>
                      </a:r>
                    </a:p>
                  </a:txBody>
                  <a:tcPr/>
                </a:tc>
                <a:tc>
                  <a:txBody>
                    <a:bodyPr/>
                    <a:lstStyle/>
                    <a:p>
                      <a:r>
                        <a:rPr lang="en-FR" dirty="0"/>
                        <a:t>Indicateurs positifs</a:t>
                      </a:r>
                    </a:p>
                  </a:txBody>
                  <a:tcPr/>
                </a:tc>
                <a:tc>
                  <a:txBody>
                    <a:bodyPr/>
                    <a:lstStyle/>
                    <a:p>
                      <a:r>
                        <a:rPr lang="en-FR" dirty="0"/>
                        <a:t>Indicateurs négatifs</a:t>
                      </a:r>
                    </a:p>
                  </a:txBody>
                  <a:tcPr/>
                </a:tc>
                <a:extLst>
                  <a:ext uri="{0D108BD9-81ED-4DB2-BD59-A6C34878D82A}">
                    <a16:rowId xmlns:a16="http://schemas.microsoft.com/office/drawing/2014/main" val="371310068"/>
                  </a:ext>
                </a:extLst>
              </a:tr>
              <a:tr h="744376">
                <a:tc>
                  <a:txBody>
                    <a:bodyPr/>
                    <a:lstStyle/>
                    <a:p>
                      <a:r>
                        <a:rPr lang="en-FR" dirty="0"/>
                        <a:t>Confort</a:t>
                      </a:r>
                    </a:p>
                  </a:txBody>
                  <a:tcPr/>
                </a:tc>
                <a:tc>
                  <a:txBody>
                    <a:bodyPr/>
                    <a:lstStyle/>
                    <a:p>
                      <a:r>
                        <a:rPr lang="en-FR" dirty="0"/>
                        <a:t>0.5</a:t>
                      </a:r>
                    </a:p>
                  </a:txBody>
                  <a:tcPr/>
                </a:tc>
                <a:tc>
                  <a:txBody>
                    <a:bodyPr/>
                    <a:lstStyle/>
                    <a:p>
                      <a:r>
                        <a:rPr lang="en-FR" dirty="0"/>
                        <a:t>indic_trees, weather</a:t>
                      </a:r>
                    </a:p>
                  </a:txBody>
                  <a:tcPr/>
                </a:tc>
                <a:tc>
                  <a:txBody>
                    <a:bodyPr/>
                    <a:lstStyle/>
                    <a:p>
                      <a:endParaRPr lang="en-FR"/>
                    </a:p>
                  </a:txBody>
                  <a:tcPr/>
                </a:tc>
                <a:extLst>
                  <a:ext uri="{0D108BD9-81ED-4DB2-BD59-A6C34878D82A}">
                    <a16:rowId xmlns:a16="http://schemas.microsoft.com/office/drawing/2014/main" val="1709333155"/>
                  </a:ext>
                </a:extLst>
              </a:tr>
              <a:tr h="744376">
                <a:tc>
                  <a:txBody>
                    <a:bodyPr/>
                    <a:lstStyle/>
                    <a:p>
                      <a:r>
                        <a:rPr lang="en-FR" dirty="0"/>
                        <a:t>Ecologie</a:t>
                      </a:r>
                    </a:p>
                  </a:txBody>
                  <a:tcPr/>
                </a:tc>
                <a:tc>
                  <a:txBody>
                    <a:bodyPr/>
                    <a:lstStyle/>
                    <a:p>
                      <a:r>
                        <a:rPr lang="en-FR" dirty="0"/>
                        <a:t>1</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888407183"/>
                  </a:ext>
                </a:extLst>
              </a:tr>
              <a:tr h="744376">
                <a:tc>
                  <a:txBody>
                    <a:bodyPr/>
                    <a:lstStyle/>
                    <a:p>
                      <a:r>
                        <a:rPr lang="en-FR" dirty="0"/>
                        <a:t>Praticité / simplicité</a:t>
                      </a:r>
                    </a:p>
                  </a:txBody>
                  <a:tcPr/>
                </a:tc>
                <a:tc>
                  <a:txBody>
                    <a:bodyPr/>
                    <a:lstStyle/>
                    <a:p>
                      <a:r>
                        <a:rPr lang="en-FR" dirty="0"/>
                        <a:t>1</a:t>
                      </a:r>
                    </a:p>
                  </a:txBody>
                  <a:tcPr/>
                </a:tc>
                <a:tc>
                  <a:txBody>
                    <a:bodyPr/>
                    <a:lstStyle/>
                    <a:p>
                      <a:r>
                        <a:rPr lang="en-FR" dirty="0"/>
                        <a:t>avg_fitness</a:t>
                      </a:r>
                    </a:p>
                  </a:txBody>
                  <a:tcPr/>
                </a:tc>
                <a:tc>
                  <a:txBody>
                    <a:bodyPr/>
                    <a:lstStyle/>
                    <a:p>
                      <a:endParaRPr lang="en-FR"/>
                    </a:p>
                  </a:txBody>
                  <a:tcPr/>
                </a:tc>
                <a:extLst>
                  <a:ext uri="{0D108BD9-81ED-4DB2-BD59-A6C34878D82A}">
                    <a16:rowId xmlns:a16="http://schemas.microsoft.com/office/drawing/2014/main" val="3558491719"/>
                  </a:ext>
                </a:extLst>
              </a:tr>
              <a:tr h="744376">
                <a:tc>
                  <a:txBody>
                    <a:bodyPr/>
                    <a:lstStyle/>
                    <a:p>
                      <a:r>
                        <a:rPr lang="en-FR" dirty="0"/>
                        <a:t>Rapidité</a:t>
                      </a:r>
                    </a:p>
                  </a:txBody>
                  <a:tcPr/>
                </a:tc>
                <a:tc>
                  <a:txBody>
                    <a:bodyPr/>
                    <a:lstStyle/>
                    <a:p>
                      <a:r>
                        <a:rPr lang="en-FR" dirty="0"/>
                        <a:t>0.1</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313898441"/>
                  </a:ext>
                </a:extLst>
              </a:tr>
              <a:tr h="744376">
                <a:tc>
                  <a:txBody>
                    <a:bodyPr/>
                    <a:lstStyle/>
                    <a:p>
                      <a:r>
                        <a:rPr lang="en-FR" dirty="0"/>
                        <a:t>économie </a:t>
                      </a:r>
                    </a:p>
                  </a:txBody>
                  <a:tcPr/>
                </a:tc>
                <a:tc>
                  <a:txBody>
                    <a:bodyPr/>
                    <a:lstStyle/>
                    <a:p>
                      <a:r>
                        <a:rPr lang="en-FR" dirty="0"/>
                        <a:t>1</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694128859"/>
                  </a:ext>
                </a:extLst>
              </a:tr>
              <a:tr h="744376">
                <a:tc>
                  <a:txBody>
                    <a:bodyPr/>
                    <a:lstStyle/>
                    <a:p>
                      <a:r>
                        <a:rPr lang="en-FR" dirty="0"/>
                        <a:t>sécurité</a:t>
                      </a:r>
                    </a:p>
                  </a:txBody>
                  <a:tcPr/>
                </a:tc>
                <a:tc>
                  <a:txBody>
                    <a:bodyPr/>
                    <a:lstStyle/>
                    <a:p>
                      <a:r>
                        <a:rPr lang="en-FR" dirty="0"/>
                        <a:t>0.3</a:t>
                      </a:r>
                    </a:p>
                  </a:txBody>
                  <a:tcPr/>
                </a:tc>
                <a:tc>
                  <a:txBody>
                    <a:bodyPr/>
                    <a:lstStyle/>
                    <a:p>
                      <a:r>
                        <a:rPr lang="en-FR" dirty="0"/>
                        <a:t>town_safety</a:t>
                      </a:r>
                    </a:p>
                  </a:txBody>
                  <a:tcPr/>
                </a:tc>
                <a:tc>
                  <a:txBody>
                    <a:bodyPr/>
                    <a:lstStyle/>
                    <a:p>
                      <a:endParaRPr lang="en-FR" dirty="0"/>
                    </a:p>
                  </a:txBody>
                  <a:tcPr/>
                </a:tc>
                <a:extLst>
                  <a:ext uri="{0D108BD9-81ED-4DB2-BD59-A6C34878D82A}">
                    <a16:rowId xmlns:a16="http://schemas.microsoft.com/office/drawing/2014/main" val="1035315724"/>
                  </a:ext>
                </a:extLst>
              </a:tr>
            </a:tbl>
          </a:graphicData>
        </a:graphic>
      </p:graphicFrame>
      <p:pic>
        <p:nvPicPr>
          <p:cNvPr id="6" name="Picture 5">
            <a:extLst>
              <a:ext uri="{FF2B5EF4-FFF2-40B4-BE49-F238E27FC236}">
                <a16:creationId xmlns:a16="http://schemas.microsoft.com/office/drawing/2014/main" id="{AA8F2D26-FCF8-AA4E-92D7-5BE38BE71721}"/>
              </a:ext>
            </a:extLst>
          </p:cNvPr>
          <p:cNvPicPr>
            <a:picLocks noChangeAspect="1"/>
          </p:cNvPicPr>
          <p:nvPr/>
        </p:nvPicPr>
        <p:blipFill>
          <a:blip r:embed="rId3"/>
          <a:stretch>
            <a:fillRect/>
          </a:stretch>
        </p:blipFill>
        <p:spPr>
          <a:xfrm>
            <a:off x="119487" y="2786745"/>
            <a:ext cx="3189769" cy="3200402"/>
          </a:xfrm>
          <a:prstGeom prst="rect">
            <a:avLst/>
          </a:prstGeom>
        </p:spPr>
      </p:pic>
    </p:spTree>
    <p:extLst>
      <p:ext uri="{BB962C8B-B14F-4D97-AF65-F5344CB8AC3E}">
        <p14:creationId xmlns:p14="http://schemas.microsoft.com/office/powerpoint/2010/main" val="2381552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870B-8361-4B4B-B77E-7A870E749358}"/>
              </a:ext>
            </a:extLst>
          </p:cNvPr>
          <p:cNvSpPr>
            <a:spLocks noGrp="1"/>
          </p:cNvSpPr>
          <p:nvPr>
            <p:ph type="title"/>
          </p:nvPr>
        </p:nvSpPr>
        <p:spPr>
          <a:xfrm>
            <a:off x="252919" y="1123838"/>
            <a:ext cx="2947482" cy="1749992"/>
          </a:xfrm>
        </p:spPr>
        <p:txBody>
          <a:bodyPr/>
          <a:lstStyle/>
          <a:p>
            <a:r>
              <a:rPr lang="en-FR" dirty="0"/>
              <a:t>Evaluation of cycling</a:t>
            </a:r>
          </a:p>
        </p:txBody>
      </p:sp>
      <p:graphicFrame>
        <p:nvGraphicFramePr>
          <p:cNvPr id="4" name="Table 4">
            <a:extLst>
              <a:ext uri="{FF2B5EF4-FFF2-40B4-BE49-F238E27FC236}">
                <a16:creationId xmlns:a16="http://schemas.microsoft.com/office/drawing/2014/main" id="{46E2C81F-8613-3141-B679-2D5567B910DB}"/>
              </a:ext>
            </a:extLst>
          </p:cNvPr>
          <p:cNvGraphicFramePr>
            <a:graphicFrameLocks noGrp="1"/>
          </p:cNvGraphicFramePr>
          <p:nvPr>
            <p:ph idx="1"/>
          </p:nvPr>
        </p:nvGraphicFramePr>
        <p:xfrm>
          <a:off x="3868738" y="863600"/>
          <a:ext cx="7315199" cy="5210632"/>
        </p:xfrm>
        <a:graphic>
          <a:graphicData uri="http://schemas.openxmlformats.org/drawingml/2006/table">
            <a:tbl>
              <a:tblPr firstRow="1" bandRow="1">
                <a:tableStyleId>{5C22544A-7EE6-4342-B048-85BDC9FD1C3A}</a:tableStyleId>
              </a:tblPr>
              <a:tblGrid>
                <a:gridCol w="1420951">
                  <a:extLst>
                    <a:ext uri="{9D8B030D-6E8A-4147-A177-3AD203B41FA5}">
                      <a16:colId xmlns:a16="http://schemas.microsoft.com/office/drawing/2014/main" val="2721594071"/>
                    </a:ext>
                  </a:extLst>
                </a:gridCol>
                <a:gridCol w="2947124">
                  <a:extLst>
                    <a:ext uri="{9D8B030D-6E8A-4147-A177-3AD203B41FA5}">
                      <a16:colId xmlns:a16="http://schemas.microsoft.com/office/drawing/2014/main" val="2868259111"/>
                    </a:ext>
                  </a:extLst>
                </a:gridCol>
                <a:gridCol w="2947124">
                  <a:extLst>
                    <a:ext uri="{9D8B030D-6E8A-4147-A177-3AD203B41FA5}">
                      <a16:colId xmlns:a16="http://schemas.microsoft.com/office/drawing/2014/main" val="220903321"/>
                    </a:ext>
                  </a:extLst>
                </a:gridCol>
              </a:tblGrid>
              <a:tr h="744376">
                <a:tc>
                  <a:txBody>
                    <a:bodyPr/>
                    <a:lstStyle/>
                    <a:p>
                      <a:endParaRPr lang="en-FR"/>
                    </a:p>
                  </a:txBody>
                  <a:tcPr/>
                </a:tc>
                <a:tc>
                  <a:txBody>
                    <a:bodyPr/>
                    <a:lstStyle/>
                    <a:p>
                      <a:r>
                        <a:rPr lang="en-FR" dirty="0"/>
                        <a:t>Indicateurs positifs</a:t>
                      </a:r>
                    </a:p>
                  </a:txBody>
                  <a:tcPr/>
                </a:tc>
                <a:tc>
                  <a:txBody>
                    <a:bodyPr/>
                    <a:lstStyle/>
                    <a:p>
                      <a:r>
                        <a:rPr lang="en-FR" dirty="0"/>
                        <a:t>Indicateurs négatifs</a:t>
                      </a:r>
                    </a:p>
                  </a:txBody>
                  <a:tcPr/>
                </a:tc>
                <a:extLst>
                  <a:ext uri="{0D108BD9-81ED-4DB2-BD59-A6C34878D82A}">
                    <a16:rowId xmlns:a16="http://schemas.microsoft.com/office/drawing/2014/main" val="371310068"/>
                  </a:ext>
                </a:extLst>
              </a:tr>
              <a:tr h="744376">
                <a:tc>
                  <a:txBody>
                    <a:bodyPr/>
                    <a:lstStyle/>
                    <a:p>
                      <a:r>
                        <a:rPr lang="en-FR" dirty="0"/>
                        <a:t>Confort</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1709333155"/>
                  </a:ext>
                </a:extLst>
              </a:tr>
              <a:tr h="744376">
                <a:tc>
                  <a:txBody>
                    <a:bodyPr/>
                    <a:lstStyle/>
                    <a:p>
                      <a:r>
                        <a:rPr lang="en-FR" dirty="0"/>
                        <a:t>Ecologie</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888407183"/>
                  </a:ext>
                </a:extLst>
              </a:tr>
              <a:tr h="744376">
                <a:tc>
                  <a:txBody>
                    <a:bodyPr/>
                    <a:lstStyle/>
                    <a:p>
                      <a:r>
                        <a:rPr lang="en-FR" dirty="0"/>
                        <a:t>Praticité / simplicité</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558491719"/>
                  </a:ext>
                </a:extLst>
              </a:tr>
              <a:tr h="744376">
                <a:tc>
                  <a:txBody>
                    <a:bodyPr/>
                    <a:lstStyle/>
                    <a:p>
                      <a:r>
                        <a:rPr lang="en-FR" dirty="0"/>
                        <a:t>Rapidité</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313898441"/>
                  </a:ext>
                </a:extLst>
              </a:tr>
              <a:tr h="744376">
                <a:tc>
                  <a:txBody>
                    <a:bodyPr/>
                    <a:lstStyle/>
                    <a:p>
                      <a:r>
                        <a:rPr lang="en-FR" dirty="0"/>
                        <a:t>économie </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694128859"/>
                  </a:ext>
                </a:extLst>
              </a:tr>
              <a:tr h="744376">
                <a:tc>
                  <a:txBody>
                    <a:bodyPr/>
                    <a:lstStyle/>
                    <a:p>
                      <a:r>
                        <a:rPr lang="en-FR" dirty="0"/>
                        <a:t>sécurité</a:t>
                      </a:r>
                    </a:p>
                  </a:txBody>
                  <a:tcPr/>
                </a:tc>
                <a:tc>
                  <a:txBody>
                    <a:bodyPr/>
                    <a:lstStyle/>
                    <a:p>
                      <a:endParaRPr lang="en-FR" dirty="0"/>
                    </a:p>
                  </a:txBody>
                  <a:tcPr/>
                </a:tc>
                <a:tc>
                  <a:txBody>
                    <a:bodyPr/>
                    <a:lstStyle/>
                    <a:p>
                      <a:endParaRPr lang="en-FR" dirty="0"/>
                    </a:p>
                  </a:txBody>
                  <a:tcPr/>
                </a:tc>
                <a:extLst>
                  <a:ext uri="{0D108BD9-81ED-4DB2-BD59-A6C34878D82A}">
                    <a16:rowId xmlns:a16="http://schemas.microsoft.com/office/drawing/2014/main" val="1035315724"/>
                  </a:ext>
                </a:extLst>
              </a:tr>
            </a:tbl>
          </a:graphicData>
        </a:graphic>
      </p:graphicFrame>
      <p:graphicFrame>
        <p:nvGraphicFramePr>
          <p:cNvPr id="5" name="Table 4">
            <a:extLst>
              <a:ext uri="{FF2B5EF4-FFF2-40B4-BE49-F238E27FC236}">
                <a16:creationId xmlns:a16="http://schemas.microsoft.com/office/drawing/2014/main" id="{DE722956-C34F-8C4F-9690-C35DA925405E}"/>
              </a:ext>
            </a:extLst>
          </p:cNvPr>
          <p:cNvGraphicFramePr>
            <a:graphicFrameLocks/>
          </p:cNvGraphicFramePr>
          <p:nvPr/>
        </p:nvGraphicFramePr>
        <p:xfrm>
          <a:off x="3868738" y="863599"/>
          <a:ext cx="7315200" cy="5210632"/>
        </p:xfrm>
        <a:graphic>
          <a:graphicData uri="http://schemas.openxmlformats.org/drawingml/2006/table">
            <a:tbl>
              <a:tblPr firstRow="1" bandRow="1">
                <a:tableStyleId>{5C22544A-7EE6-4342-B048-85BDC9FD1C3A}</a:tableStyleId>
              </a:tblPr>
              <a:tblGrid>
                <a:gridCol w="1312862">
                  <a:extLst>
                    <a:ext uri="{9D8B030D-6E8A-4147-A177-3AD203B41FA5}">
                      <a16:colId xmlns:a16="http://schemas.microsoft.com/office/drawing/2014/main" val="2721594071"/>
                    </a:ext>
                  </a:extLst>
                </a:gridCol>
                <a:gridCol w="1023257">
                  <a:extLst>
                    <a:ext uri="{9D8B030D-6E8A-4147-A177-3AD203B41FA5}">
                      <a16:colId xmlns:a16="http://schemas.microsoft.com/office/drawing/2014/main" val="1386475644"/>
                    </a:ext>
                  </a:extLst>
                </a:gridCol>
                <a:gridCol w="2242457">
                  <a:extLst>
                    <a:ext uri="{9D8B030D-6E8A-4147-A177-3AD203B41FA5}">
                      <a16:colId xmlns:a16="http://schemas.microsoft.com/office/drawing/2014/main" val="2868259111"/>
                    </a:ext>
                  </a:extLst>
                </a:gridCol>
                <a:gridCol w="2736624">
                  <a:extLst>
                    <a:ext uri="{9D8B030D-6E8A-4147-A177-3AD203B41FA5}">
                      <a16:colId xmlns:a16="http://schemas.microsoft.com/office/drawing/2014/main" val="220903321"/>
                    </a:ext>
                  </a:extLst>
                </a:gridCol>
              </a:tblGrid>
              <a:tr h="744376">
                <a:tc>
                  <a:txBody>
                    <a:bodyPr/>
                    <a:lstStyle/>
                    <a:p>
                      <a:endParaRPr lang="en-FR"/>
                    </a:p>
                  </a:txBody>
                  <a:tcPr/>
                </a:tc>
                <a:tc>
                  <a:txBody>
                    <a:bodyPr/>
                    <a:lstStyle/>
                    <a:p>
                      <a:r>
                        <a:rPr lang="en-FR" dirty="0"/>
                        <a:t>Valeur init</a:t>
                      </a:r>
                    </a:p>
                  </a:txBody>
                  <a:tcPr/>
                </a:tc>
                <a:tc>
                  <a:txBody>
                    <a:bodyPr/>
                    <a:lstStyle/>
                    <a:p>
                      <a:r>
                        <a:rPr lang="en-FR" dirty="0"/>
                        <a:t>Indicateurs positifs</a:t>
                      </a:r>
                    </a:p>
                  </a:txBody>
                  <a:tcPr/>
                </a:tc>
                <a:tc>
                  <a:txBody>
                    <a:bodyPr/>
                    <a:lstStyle/>
                    <a:p>
                      <a:r>
                        <a:rPr lang="en-FR" dirty="0"/>
                        <a:t>Indicateurs négatifs</a:t>
                      </a:r>
                    </a:p>
                  </a:txBody>
                  <a:tcPr/>
                </a:tc>
                <a:extLst>
                  <a:ext uri="{0D108BD9-81ED-4DB2-BD59-A6C34878D82A}">
                    <a16:rowId xmlns:a16="http://schemas.microsoft.com/office/drawing/2014/main" val="371310068"/>
                  </a:ext>
                </a:extLst>
              </a:tr>
              <a:tr h="744376">
                <a:tc>
                  <a:txBody>
                    <a:bodyPr/>
                    <a:lstStyle/>
                    <a:p>
                      <a:r>
                        <a:rPr lang="en-FR" dirty="0"/>
                        <a:t>Confort</a:t>
                      </a:r>
                    </a:p>
                  </a:txBody>
                  <a:tcPr/>
                </a:tc>
                <a:tc>
                  <a:txBody>
                    <a:bodyPr/>
                    <a:lstStyle/>
                    <a:p>
                      <a:r>
                        <a:rPr lang="en-FR" dirty="0"/>
                        <a:t>0.7</a:t>
                      </a:r>
                    </a:p>
                  </a:txBody>
                  <a:tcPr/>
                </a:tc>
                <a:tc>
                  <a:txBody>
                    <a:bodyPr/>
                    <a:lstStyle/>
                    <a:p>
                      <a:r>
                        <a:rPr lang="en-FR" dirty="0"/>
                        <a:t>weather</a:t>
                      </a:r>
                    </a:p>
                  </a:txBody>
                  <a:tcPr/>
                </a:tc>
                <a:tc>
                  <a:txBody>
                    <a:bodyPr/>
                    <a:lstStyle/>
                    <a:p>
                      <a:r>
                        <a:rPr lang="en-FR" dirty="0"/>
                        <a:t>indic_pollution, </a:t>
                      </a:r>
                      <a:r>
                        <a:rPr lang="en-FR" dirty="0">
                          <a:solidFill>
                            <a:srgbClr val="FF0000"/>
                          </a:solidFill>
                        </a:rPr>
                        <a:t>avg_road_damage</a:t>
                      </a:r>
                    </a:p>
                  </a:txBody>
                  <a:tcPr/>
                </a:tc>
                <a:extLst>
                  <a:ext uri="{0D108BD9-81ED-4DB2-BD59-A6C34878D82A}">
                    <a16:rowId xmlns:a16="http://schemas.microsoft.com/office/drawing/2014/main" val="1709333155"/>
                  </a:ext>
                </a:extLst>
              </a:tr>
              <a:tr h="744376">
                <a:tc>
                  <a:txBody>
                    <a:bodyPr/>
                    <a:lstStyle/>
                    <a:p>
                      <a:r>
                        <a:rPr lang="en-FR" b="1" u="sng" dirty="0">
                          <a:solidFill>
                            <a:srgbClr val="0070C0"/>
                          </a:solidFill>
                        </a:rPr>
                        <a:t>Ecologie</a:t>
                      </a:r>
                    </a:p>
                  </a:txBody>
                  <a:tcPr/>
                </a:tc>
                <a:tc>
                  <a:txBody>
                    <a:bodyPr/>
                    <a:lstStyle/>
                    <a:p>
                      <a:r>
                        <a:rPr lang="en-FR" dirty="0"/>
                        <a:t>1.0</a:t>
                      </a:r>
                    </a:p>
                  </a:txBody>
                  <a:tcPr/>
                </a:tc>
                <a:tc>
                  <a:txBody>
                    <a:bodyPr/>
                    <a:lstStyle/>
                    <a:p>
                      <a:endParaRPr lang="en-FR" dirty="0"/>
                    </a:p>
                  </a:txBody>
                  <a:tcPr/>
                </a:tc>
                <a:tc>
                  <a:txBody>
                    <a:bodyPr/>
                    <a:lstStyle/>
                    <a:p>
                      <a:endParaRPr lang="en-FR"/>
                    </a:p>
                  </a:txBody>
                  <a:tcPr/>
                </a:tc>
                <a:extLst>
                  <a:ext uri="{0D108BD9-81ED-4DB2-BD59-A6C34878D82A}">
                    <a16:rowId xmlns:a16="http://schemas.microsoft.com/office/drawing/2014/main" val="3888407183"/>
                  </a:ext>
                </a:extLst>
              </a:tr>
              <a:tr h="744376">
                <a:tc>
                  <a:txBody>
                    <a:bodyPr/>
                    <a:lstStyle/>
                    <a:p>
                      <a:r>
                        <a:rPr lang="en-FR" dirty="0"/>
                        <a:t>Praticité / simplicité</a:t>
                      </a:r>
                    </a:p>
                  </a:txBody>
                  <a:tcPr/>
                </a:tc>
                <a:tc>
                  <a:txBody>
                    <a:bodyPr/>
                    <a:lstStyle/>
                    <a:p>
                      <a:r>
                        <a:rPr lang="en-FR" dirty="0"/>
                        <a:t>1.0</a:t>
                      </a:r>
                    </a:p>
                  </a:txBody>
                  <a:tcPr/>
                </a:tc>
                <a:tc>
                  <a:txBody>
                    <a:bodyPr/>
                    <a:lstStyle/>
                    <a:p>
                      <a:r>
                        <a:rPr lang="en-FR" dirty="0"/>
                        <a:t>avg_fitness</a:t>
                      </a:r>
                    </a:p>
                  </a:txBody>
                  <a:tcPr/>
                </a:tc>
                <a:tc>
                  <a:txBody>
                    <a:bodyPr/>
                    <a:lstStyle/>
                    <a:p>
                      <a:endParaRPr lang="en-FR"/>
                    </a:p>
                  </a:txBody>
                  <a:tcPr/>
                </a:tc>
                <a:extLst>
                  <a:ext uri="{0D108BD9-81ED-4DB2-BD59-A6C34878D82A}">
                    <a16:rowId xmlns:a16="http://schemas.microsoft.com/office/drawing/2014/main" val="3558491719"/>
                  </a:ext>
                </a:extLst>
              </a:tr>
              <a:tr h="744376">
                <a:tc>
                  <a:txBody>
                    <a:bodyPr/>
                    <a:lstStyle/>
                    <a:p>
                      <a:r>
                        <a:rPr lang="en-FR" dirty="0"/>
                        <a:t>Rapidité</a:t>
                      </a:r>
                    </a:p>
                  </a:txBody>
                  <a:tcPr/>
                </a:tc>
                <a:tc>
                  <a:txBody>
                    <a:bodyPr/>
                    <a:lstStyle/>
                    <a:p>
                      <a:r>
                        <a:rPr lang="en-FR" dirty="0"/>
                        <a:t>0.8</a:t>
                      </a:r>
                    </a:p>
                  </a:txBody>
                  <a:tcPr/>
                </a:tc>
                <a:tc>
                  <a:txBody>
                    <a:bodyPr/>
                    <a:lstStyle/>
                    <a:p>
                      <a:r>
                        <a:rPr lang="en-FR" dirty="0">
                          <a:solidFill>
                            <a:srgbClr val="FF0000"/>
                          </a:solidFill>
                        </a:rPr>
                        <a:t>cyclability?</a:t>
                      </a:r>
                      <a:endParaRPr lang="en-FR" dirty="0"/>
                    </a:p>
                  </a:txBody>
                  <a:tcPr/>
                </a:tc>
                <a:tc>
                  <a:txBody>
                    <a:bodyPr/>
                    <a:lstStyle/>
                    <a:p>
                      <a:r>
                        <a:rPr lang="en-FR" dirty="0">
                          <a:solidFill>
                            <a:srgbClr val="FF0000"/>
                          </a:solidFill>
                        </a:rPr>
                        <a:t>congestion ?</a:t>
                      </a:r>
                    </a:p>
                  </a:txBody>
                  <a:tcPr/>
                </a:tc>
                <a:extLst>
                  <a:ext uri="{0D108BD9-81ED-4DB2-BD59-A6C34878D82A}">
                    <a16:rowId xmlns:a16="http://schemas.microsoft.com/office/drawing/2014/main" val="3313898441"/>
                  </a:ext>
                </a:extLst>
              </a:tr>
              <a:tr h="744376">
                <a:tc>
                  <a:txBody>
                    <a:bodyPr/>
                    <a:lstStyle/>
                    <a:p>
                      <a:r>
                        <a:rPr lang="en-FR" b="1" u="sng" dirty="0">
                          <a:solidFill>
                            <a:srgbClr val="0070C0"/>
                          </a:solidFill>
                        </a:rPr>
                        <a:t>économie </a:t>
                      </a:r>
                    </a:p>
                  </a:txBody>
                  <a:tcPr/>
                </a:tc>
                <a:tc>
                  <a:txBody>
                    <a:bodyPr/>
                    <a:lstStyle/>
                    <a:p>
                      <a:r>
                        <a:rPr lang="en-FR" dirty="0"/>
                        <a:t>1.0</a:t>
                      </a:r>
                    </a:p>
                  </a:txBody>
                  <a:tcPr/>
                </a:tc>
                <a:tc>
                  <a:txBody>
                    <a:bodyPr/>
                    <a:lstStyle/>
                    <a:p>
                      <a:endParaRPr lang="en-FR" dirty="0"/>
                    </a:p>
                  </a:txBody>
                  <a:tcPr/>
                </a:tc>
                <a:tc>
                  <a:txBody>
                    <a:bodyPr/>
                    <a:lstStyle/>
                    <a:p>
                      <a:endParaRPr lang="en-FR" dirty="0"/>
                    </a:p>
                  </a:txBody>
                  <a:tcPr/>
                </a:tc>
                <a:extLst>
                  <a:ext uri="{0D108BD9-81ED-4DB2-BD59-A6C34878D82A}">
                    <a16:rowId xmlns:a16="http://schemas.microsoft.com/office/drawing/2014/main" val="694128859"/>
                  </a:ext>
                </a:extLst>
              </a:tr>
              <a:tr h="744376">
                <a:tc>
                  <a:txBody>
                    <a:bodyPr/>
                    <a:lstStyle/>
                    <a:p>
                      <a:r>
                        <a:rPr lang="en-FR" dirty="0"/>
                        <a:t>sécurité</a:t>
                      </a:r>
                    </a:p>
                  </a:txBody>
                  <a:tcPr/>
                </a:tc>
                <a:tc>
                  <a:txBody>
                    <a:bodyPr/>
                    <a:lstStyle/>
                    <a:p>
                      <a:r>
                        <a:rPr lang="en-FR" dirty="0"/>
                        <a:t>0.5</a:t>
                      </a:r>
                    </a:p>
                  </a:txBody>
                  <a:tcPr/>
                </a:tc>
                <a:tc>
                  <a:txBody>
                    <a:bodyPr/>
                    <a:lstStyle/>
                    <a:p>
                      <a:r>
                        <a:rPr lang="en-FR" dirty="0"/>
                        <a:t>indic_cyclability</a:t>
                      </a:r>
                    </a:p>
                  </a:txBody>
                  <a:tcPr/>
                </a:tc>
                <a:tc>
                  <a:txBody>
                    <a:bodyPr/>
                    <a:lstStyle/>
                    <a:p>
                      <a:r>
                        <a:rPr lang="en-FR" dirty="0"/>
                        <a:t>accident_rate</a:t>
                      </a:r>
                    </a:p>
                  </a:txBody>
                  <a:tcPr/>
                </a:tc>
                <a:extLst>
                  <a:ext uri="{0D108BD9-81ED-4DB2-BD59-A6C34878D82A}">
                    <a16:rowId xmlns:a16="http://schemas.microsoft.com/office/drawing/2014/main" val="1035315724"/>
                  </a:ext>
                </a:extLst>
              </a:tr>
            </a:tbl>
          </a:graphicData>
        </a:graphic>
      </p:graphicFrame>
      <p:pic>
        <p:nvPicPr>
          <p:cNvPr id="7" name="Picture 6">
            <a:extLst>
              <a:ext uri="{FF2B5EF4-FFF2-40B4-BE49-F238E27FC236}">
                <a16:creationId xmlns:a16="http://schemas.microsoft.com/office/drawing/2014/main" id="{70186150-A011-C14C-960C-EB91E419DD4D}"/>
              </a:ext>
            </a:extLst>
          </p:cNvPr>
          <p:cNvPicPr>
            <a:picLocks noChangeAspect="1"/>
          </p:cNvPicPr>
          <p:nvPr/>
        </p:nvPicPr>
        <p:blipFill>
          <a:blip r:embed="rId3"/>
          <a:stretch>
            <a:fillRect/>
          </a:stretch>
        </p:blipFill>
        <p:spPr>
          <a:xfrm>
            <a:off x="127341" y="2786745"/>
            <a:ext cx="3200401" cy="3200401"/>
          </a:xfrm>
          <a:prstGeom prst="rect">
            <a:avLst/>
          </a:prstGeom>
        </p:spPr>
      </p:pic>
    </p:spTree>
    <p:extLst>
      <p:ext uri="{BB962C8B-B14F-4D97-AF65-F5344CB8AC3E}">
        <p14:creationId xmlns:p14="http://schemas.microsoft.com/office/powerpoint/2010/main" val="4110217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870B-8361-4B4B-B77E-7A870E749358}"/>
              </a:ext>
            </a:extLst>
          </p:cNvPr>
          <p:cNvSpPr>
            <a:spLocks noGrp="1"/>
          </p:cNvSpPr>
          <p:nvPr>
            <p:ph type="title"/>
          </p:nvPr>
        </p:nvSpPr>
        <p:spPr>
          <a:xfrm>
            <a:off x="252919" y="863599"/>
            <a:ext cx="2947482" cy="1825179"/>
          </a:xfrm>
        </p:spPr>
        <p:txBody>
          <a:bodyPr>
            <a:normAutofit/>
          </a:bodyPr>
          <a:lstStyle/>
          <a:p>
            <a:r>
              <a:rPr lang="en-FR" dirty="0"/>
              <a:t>Evaluation of bus</a:t>
            </a:r>
          </a:p>
        </p:txBody>
      </p:sp>
      <p:graphicFrame>
        <p:nvGraphicFramePr>
          <p:cNvPr id="4" name="Table 4">
            <a:extLst>
              <a:ext uri="{FF2B5EF4-FFF2-40B4-BE49-F238E27FC236}">
                <a16:creationId xmlns:a16="http://schemas.microsoft.com/office/drawing/2014/main" id="{46E2C81F-8613-3141-B679-2D5567B910DB}"/>
              </a:ext>
            </a:extLst>
          </p:cNvPr>
          <p:cNvGraphicFramePr>
            <a:graphicFrameLocks noGrp="1"/>
          </p:cNvGraphicFramePr>
          <p:nvPr>
            <p:ph idx="1"/>
          </p:nvPr>
        </p:nvGraphicFramePr>
        <p:xfrm>
          <a:off x="3868738" y="863600"/>
          <a:ext cx="7315199" cy="5210632"/>
        </p:xfrm>
        <a:graphic>
          <a:graphicData uri="http://schemas.openxmlformats.org/drawingml/2006/table">
            <a:tbl>
              <a:tblPr firstRow="1" bandRow="1">
                <a:tableStyleId>{5C22544A-7EE6-4342-B048-85BDC9FD1C3A}</a:tableStyleId>
              </a:tblPr>
              <a:tblGrid>
                <a:gridCol w="1420951">
                  <a:extLst>
                    <a:ext uri="{9D8B030D-6E8A-4147-A177-3AD203B41FA5}">
                      <a16:colId xmlns:a16="http://schemas.microsoft.com/office/drawing/2014/main" val="2721594071"/>
                    </a:ext>
                  </a:extLst>
                </a:gridCol>
                <a:gridCol w="2947124">
                  <a:extLst>
                    <a:ext uri="{9D8B030D-6E8A-4147-A177-3AD203B41FA5}">
                      <a16:colId xmlns:a16="http://schemas.microsoft.com/office/drawing/2014/main" val="2868259111"/>
                    </a:ext>
                  </a:extLst>
                </a:gridCol>
                <a:gridCol w="2947124">
                  <a:extLst>
                    <a:ext uri="{9D8B030D-6E8A-4147-A177-3AD203B41FA5}">
                      <a16:colId xmlns:a16="http://schemas.microsoft.com/office/drawing/2014/main" val="220903321"/>
                    </a:ext>
                  </a:extLst>
                </a:gridCol>
              </a:tblGrid>
              <a:tr h="744376">
                <a:tc>
                  <a:txBody>
                    <a:bodyPr/>
                    <a:lstStyle/>
                    <a:p>
                      <a:endParaRPr lang="en-FR"/>
                    </a:p>
                  </a:txBody>
                  <a:tcPr/>
                </a:tc>
                <a:tc>
                  <a:txBody>
                    <a:bodyPr/>
                    <a:lstStyle/>
                    <a:p>
                      <a:r>
                        <a:rPr lang="en-FR" dirty="0"/>
                        <a:t>Indicateurs positifs</a:t>
                      </a:r>
                    </a:p>
                  </a:txBody>
                  <a:tcPr/>
                </a:tc>
                <a:tc>
                  <a:txBody>
                    <a:bodyPr/>
                    <a:lstStyle/>
                    <a:p>
                      <a:r>
                        <a:rPr lang="en-FR" dirty="0"/>
                        <a:t>Indicateurs négatifs</a:t>
                      </a:r>
                    </a:p>
                  </a:txBody>
                  <a:tcPr/>
                </a:tc>
                <a:extLst>
                  <a:ext uri="{0D108BD9-81ED-4DB2-BD59-A6C34878D82A}">
                    <a16:rowId xmlns:a16="http://schemas.microsoft.com/office/drawing/2014/main" val="371310068"/>
                  </a:ext>
                </a:extLst>
              </a:tr>
              <a:tr h="744376">
                <a:tc>
                  <a:txBody>
                    <a:bodyPr/>
                    <a:lstStyle/>
                    <a:p>
                      <a:r>
                        <a:rPr lang="en-FR" dirty="0"/>
                        <a:t>Confort</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1709333155"/>
                  </a:ext>
                </a:extLst>
              </a:tr>
              <a:tr h="744376">
                <a:tc>
                  <a:txBody>
                    <a:bodyPr/>
                    <a:lstStyle/>
                    <a:p>
                      <a:r>
                        <a:rPr lang="en-FR" dirty="0"/>
                        <a:t>Ecologie</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888407183"/>
                  </a:ext>
                </a:extLst>
              </a:tr>
              <a:tr h="744376">
                <a:tc>
                  <a:txBody>
                    <a:bodyPr/>
                    <a:lstStyle/>
                    <a:p>
                      <a:r>
                        <a:rPr lang="en-FR" dirty="0"/>
                        <a:t>Praticité / simplicité</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558491719"/>
                  </a:ext>
                </a:extLst>
              </a:tr>
              <a:tr h="744376">
                <a:tc>
                  <a:txBody>
                    <a:bodyPr/>
                    <a:lstStyle/>
                    <a:p>
                      <a:r>
                        <a:rPr lang="en-FR" dirty="0"/>
                        <a:t>Rapidité</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313898441"/>
                  </a:ext>
                </a:extLst>
              </a:tr>
              <a:tr h="744376">
                <a:tc>
                  <a:txBody>
                    <a:bodyPr/>
                    <a:lstStyle/>
                    <a:p>
                      <a:r>
                        <a:rPr lang="en-FR" dirty="0"/>
                        <a:t>économie </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694128859"/>
                  </a:ext>
                </a:extLst>
              </a:tr>
              <a:tr h="744376">
                <a:tc>
                  <a:txBody>
                    <a:bodyPr/>
                    <a:lstStyle/>
                    <a:p>
                      <a:r>
                        <a:rPr lang="en-FR" dirty="0"/>
                        <a:t>sécurité</a:t>
                      </a:r>
                    </a:p>
                  </a:txBody>
                  <a:tcPr/>
                </a:tc>
                <a:tc>
                  <a:txBody>
                    <a:bodyPr/>
                    <a:lstStyle/>
                    <a:p>
                      <a:endParaRPr lang="en-FR" dirty="0"/>
                    </a:p>
                  </a:txBody>
                  <a:tcPr/>
                </a:tc>
                <a:tc>
                  <a:txBody>
                    <a:bodyPr/>
                    <a:lstStyle/>
                    <a:p>
                      <a:endParaRPr lang="en-FR" dirty="0"/>
                    </a:p>
                  </a:txBody>
                  <a:tcPr/>
                </a:tc>
                <a:extLst>
                  <a:ext uri="{0D108BD9-81ED-4DB2-BD59-A6C34878D82A}">
                    <a16:rowId xmlns:a16="http://schemas.microsoft.com/office/drawing/2014/main" val="1035315724"/>
                  </a:ext>
                </a:extLst>
              </a:tr>
            </a:tbl>
          </a:graphicData>
        </a:graphic>
      </p:graphicFrame>
      <p:graphicFrame>
        <p:nvGraphicFramePr>
          <p:cNvPr id="5" name="Table 4">
            <a:extLst>
              <a:ext uri="{FF2B5EF4-FFF2-40B4-BE49-F238E27FC236}">
                <a16:creationId xmlns:a16="http://schemas.microsoft.com/office/drawing/2014/main" id="{0664ADF5-3B7F-1544-958C-371B5A9729BA}"/>
              </a:ext>
            </a:extLst>
          </p:cNvPr>
          <p:cNvGraphicFramePr>
            <a:graphicFrameLocks/>
          </p:cNvGraphicFramePr>
          <p:nvPr/>
        </p:nvGraphicFramePr>
        <p:xfrm>
          <a:off x="3868738" y="863599"/>
          <a:ext cx="7315200" cy="5210632"/>
        </p:xfrm>
        <a:graphic>
          <a:graphicData uri="http://schemas.openxmlformats.org/drawingml/2006/table">
            <a:tbl>
              <a:tblPr firstRow="1" bandRow="1">
                <a:tableStyleId>{5C22544A-7EE6-4342-B048-85BDC9FD1C3A}</a:tableStyleId>
              </a:tblPr>
              <a:tblGrid>
                <a:gridCol w="1312862">
                  <a:extLst>
                    <a:ext uri="{9D8B030D-6E8A-4147-A177-3AD203B41FA5}">
                      <a16:colId xmlns:a16="http://schemas.microsoft.com/office/drawing/2014/main" val="2721594071"/>
                    </a:ext>
                  </a:extLst>
                </a:gridCol>
                <a:gridCol w="1023257">
                  <a:extLst>
                    <a:ext uri="{9D8B030D-6E8A-4147-A177-3AD203B41FA5}">
                      <a16:colId xmlns:a16="http://schemas.microsoft.com/office/drawing/2014/main" val="1386475644"/>
                    </a:ext>
                  </a:extLst>
                </a:gridCol>
                <a:gridCol w="2242457">
                  <a:extLst>
                    <a:ext uri="{9D8B030D-6E8A-4147-A177-3AD203B41FA5}">
                      <a16:colId xmlns:a16="http://schemas.microsoft.com/office/drawing/2014/main" val="2868259111"/>
                    </a:ext>
                  </a:extLst>
                </a:gridCol>
                <a:gridCol w="2736624">
                  <a:extLst>
                    <a:ext uri="{9D8B030D-6E8A-4147-A177-3AD203B41FA5}">
                      <a16:colId xmlns:a16="http://schemas.microsoft.com/office/drawing/2014/main" val="220903321"/>
                    </a:ext>
                  </a:extLst>
                </a:gridCol>
              </a:tblGrid>
              <a:tr h="744376">
                <a:tc>
                  <a:txBody>
                    <a:bodyPr/>
                    <a:lstStyle/>
                    <a:p>
                      <a:endParaRPr lang="en-FR"/>
                    </a:p>
                  </a:txBody>
                  <a:tcPr/>
                </a:tc>
                <a:tc>
                  <a:txBody>
                    <a:bodyPr/>
                    <a:lstStyle/>
                    <a:p>
                      <a:r>
                        <a:rPr lang="en-FR" dirty="0"/>
                        <a:t>Valeur init</a:t>
                      </a:r>
                    </a:p>
                  </a:txBody>
                  <a:tcPr/>
                </a:tc>
                <a:tc>
                  <a:txBody>
                    <a:bodyPr/>
                    <a:lstStyle/>
                    <a:p>
                      <a:r>
                        <a:rPr lang="en-FR" dirty="0"/>
                        <a:t>Indicateurs positifs</a:t>
                      </a:r>
                    </a:p>
                  </a:txBody>
                  <a:tcPr/>
                </a:tc>
                <a:tc>
                  <a:txBody>
                    <a:bodyPr/>
                    <a:lstStyle/>
                    <a:p>
                      <a:r>
                        <a:rPr lang="en-FR" dirty="0"/>
                        <a:t>Indicateurs négatifs</a:t>
                      </a:r>
                    </a:p>
                  </a:txBody>
                  <a:tcPr/>
                </a:tc>
                <a:extLst>
                  <a:ext uri="{0D108BD9-81ED-4DB2-BD59-A6C34878D82A}">
                    <a16:rowId xmlns:a16="http://schemas.microsoft.com/office/drawing/2014/main" val="371310068"/>
                  </a:ext>
                </a:extLst>
              </a:tr>
              <a:tr h="744376">
                <a:tc>
                  <a:txBody>
                    <a:bodyPr/>
                    <a:lstStyle/>
                    <a:p>
                      <a:r>
                        <a:rPr lang="en-FR" dirty="0"/>
                        <a:t>Confort</a:t>
                      </a:r>
                    </a:p>
                  </a:txBody>
                  <a:tcPr/>
                </a:tc>
                <a:tc>
                  <a:txBody>
                    <a:bodyPr/>
                    <a:lstStyle/>
                    <a:p>
                      <a:r>
                        <a:rPr lang="en-FR" dirty="0"/>
                        <a:t>0.5</a:t>
                      </a:r>
                    </a:p>
                  </a:txBody>
                  <a:tcPr/>
                </a:tc>
                <a:tc>
                  <a:txBody>
                    <a:bodyPr/>
                    <a:lstStyle/>
                    <a:p>
                      <a:endParaRPr lang="en-FR" dirty="0"/>
                    </a:p>
                  </a:txBody>
                  <a:tcPr/>
                </a:tc>
                <a:tc>
                  <a:txBody>
                    <a:bodyPr/>
                    <a:lstStyle/>
                    <a:p>
                      <a:r>
                        <a:rPr lang="en-FR" dirty="0"/>
                        <a:t>indic_bus_congestion</a:t>
                      </a:r>
                    </a:p>
                  </a:txBody>
                  <a:tcPr/>
                </a:tc>
                <a:extLst>
                  <a:ext uri="{0D108BD9-81ED-4DB2-BD59-A6C34878D82A}">
                    <a16:rowId xmlns:a16="http://schemas.microsoft.com/office/drawing/2014/main" val="1709333155"/>
                  </a:ext>
                </a:extLst>
              </a:tr>
              <a:tr h="744376">
                <a:tc>
                  <a:txBody>
                    <a:bodyPr/>
                    <a:lstStyle/>
                    <a:p>
                      <a:r>
                        <a:rPr lang="en-FR" dirty="0"/>
                        <a:t>Ecologie</a:t>
                      </a:r>
                    </a:p>
                  </a:txBody>
                  <a:tcPr/>
                </a:tc>
                <a:tc>
                  <a:txBody>
                    <a:bodyPr/>
                    <a:lstStyle/>
                    <a:p>
                      <a:r>
                        <a:rPr lang="en-FR" dirty="0"/>
                        <a:t>0.7</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888407183"/>
                  </a:ext>
                </a:extLst>
              </a:tr>
              <a:tr h="744376">
                <a:tc>
                  <a:txBody>
                    <a:bodyPr/>
                    <a:lstStyle/>
                    <a:p>
                      <a:r>
                        <a:rPr lang="en-FR" dirty="0"/>
                        <a:t>Praticité / simplicité</a:t>
                      </a:r>
                    </a:p>
                  </a:txBody>
                  <a:tcPr/>
                </a:tc>
                <a:tc>
                  <a:txBody>
                    <a:bodyPr/>
                    <a:lstStyle/>
                    <a:p>
                      <a:r>
                        <a:rPr lang="en-FR" dirty="0"/>
                        <a:t>0.2</a:t>
                      </a:r>
                    </a:p>
                  </a:txBody>
                  <a:tcPr/>
                </a:tc>
                <a:tc>
                  <a:txBody>
                    <a:bodyPr/>
                    <a:lstStyle/>
                    <a:p>
                      <a:r>
                        <a:rPr lang="en-FR" dirty="0"/>
                        <a:t>percent_close_bus</a:t>
                      </a:r>
                    </a:p>
                  </a:txBody>
                  <a:tcPr/>
                </a:tc>
                <a:tc>
                  <a:txBody>
                    <a:bodyPr/>
                    <a:lstStyle/>
                    <a:p>
                      <a:endParaRPr lang="en-FR"/>
                    </a:p>
                  </a:txBody>
                  <a:tcPr/>
                </a:tc>
                <a:extLst>
                  <a:ext uri="{0D108BD9-81ED-4DB2-BD59-A6C34878D82A}">
                    <a16:rowId xmlns:a16="http://schemas.microsoft.com/office/drawing/2014/main" val="3558491719"/>
                  </a:ext>
                </a:extLst>
              </a:tr>
              <a:tr h="744376">
                <a:tc>
                  <a:txBody>
                    <a:bodyPr/>
                    <a:lstStyle/>
                    <a:p>
                      <a:r>
                        <a:rPr lang="en-FR" dirty="0"/>
                        <a:t>Rapidité</a:t>
                      </a:r>
                    </a:p>
                  </a:txBody>
                  <a:tcPr/>
                </a:tc>
                <a:tc>
                  <a:txBody>
                    <a:bodyPr/>
                    <a:lstStyle/>
                    <a:p>
                      <a:r>
                        <a:rPr lang="en-FR" dirty="0"/>
                        <a:t>0.4</a:t>
                      </a:r>
                    </a:p>
                  </a:txBody>
                  <a:tcPr/>
                </a:tc>
                <a:tc>
                  <a:txBody>
                    <a:bodyPr/>
                    <a:lstStyle/>
                    <a:p>
                      <a:r>
                        <a:rPr lang="en-FR" dirty="0"/>
                        <a:t>bus_frequency</a:t>
                      </a:r>
                    </a:p>
                  </a:txBody>
                  <a:tcPr/>
                </a:tc>
                <a:tc>
                  <a:txBody>
                    <a:bodyPr/>
                    <a:lstStyle/>
                    <a:p>
                      <a:endParaRPr lang="en-FR"/>
                    </a:p>
                  </a:txBody>
                  <a:tcPr/>
                </a:tc>
                <a:extLst>
                  <a:ext uri="{0D108BD9-81ED-4DB2-BD59-A6C34878D82A}">
                    <a16:rowId xmlns:a16="http://schemas.microsoft.com/office/drawing/2014/main" val="3313898441"/>
                  </a:ext>
                </a:extLst>
              </a:tr>
              <a:tr h="744376">
                <a:tc>
                  <a:txBody>
                    <a:bodyPr/>
                    <a:lstStyle/>
                    <a:p>
                      <a:r>
                        <a:rPr lang="en-FR" dirty="0"/>
                        <a:t>économie </a:t>
                      </a:r>
                    </a:p>
                  </a:txBody>
                  <a:tcPr/>
                </a:tc>
                <a:tc>
                  <a:txBody>
                    <a:bodyPr/>
                    <a:lstStyle/>
                    <a:p>
                      <a:r>
                        <a:rPr lang="en-FR" dirty="0"/>
                        <a:t>0.5</a:t>
                      </a:r>
                    </a:p>
                  </a:txBody>
                  <a:tcPr/>
                </a:tc>
                <a:tc>
                  <a:txBody>
                    <a:bodyPr/>
                    <a:lstStyle/>
                    <a:p>
                      <a:endParaRPr lang="en-FR" dirty="0"/>
                    </a:p>
                  </a:txBody>
                  <a:tcPr/>
                </a:tc>
                <a:tc>
                  <a:txBody>
                    <a:bodyPr/>
                    <a:lstStyle/>
                    <a:p>
                      <a:r>
                        <a:rPr lang="en-FR" dirty="0"/>
                        <a:t>bus_price</a:t>
                      </a:r>
                    </a:p>
                  </a:txBody>
                  <a:tcPr/>
                </a:tc>
                <a:extLst>
                  <a:ext uri="{0D108BD9-81ED-4DB2-BD59-A6C34878D82A}">
                    <a16:rowId xmlns:a16="http://schemas.microsoft.com/office/drawing/2014/main" val="694128859"/>
                  </a:ext>
                </a:extLst>
              </a:tr>
              <a:tr h="744376">
                <a:tc>
                  <a:txBody>
                    <a:bodyPr/>
                    <a:lstStyle/>
                    <a:p>
                      <a:r>
                        <a:rPr lang="en-FR" dirty="0"/>
                        <a:t>sécurité</a:t>
                      </a:r>
                    </a:p>
                  </a:txBody>
                  <a:tcPr/>
                </a:tc>
                <a:tc>
                  <a:txBody>
                    <a:bodyPr/>
                    <a:lstStyle/>
                    <a:p>
                      <a:r>
                        <a:rPr lang="en-FR" dirty="0"/>
                        <a:t>0.4</a:t>
                      </a:r>
                    </a:p>
                  </a:txBody>
                  <a:tcPr/>
                </a:tc>
                <a:tc>
                  <a:txBody>
                    <a:bodyPr/>
                    <a:lstStyle/>
                    <a:p>
                      <a:r>
                        <a:rPr lang="en-FR" dirty="0"/>
                        <a:t>town_safety</a:t>
                      </a:r>
                    </a:p>
                  </a:txBody>
                  <a:tcPr/>
                </a:tc>
                <a:tc>
                  <a:txBody>
                    <a:bodyPr/>
                    <a:lstStyle/>
                    <a:p>
                      <a:endParaRPr lang="en-FR" dirty="0"/>
                    </a:p>
                  </a:txBody>
                  <a:tcPr/>
                </a:tc>
                <a:extLst>
                  <a:ext uri="{0D108BD9-81ED-4DB2-BD59-A6C34878D82A}">
                    <a16:rowId xmlns:a16="http://schemas.microsoft.com/office/drawing/2014/main" val="1035315724"/>
                  </a:ext>
                </a:extLst>
              </a:tr>
            </a:tbl>
          </a:graphicData>
        </a:graphic>
      </p:graphicFrame>
      <p:pic>
        <p:nvPicPr>
          <p:cNvPr id="6" name="Picture 5">
            <a:extLst>
              <a:ext uri="{FF2B5EF4-FFF2-40B4-BE49-F238E27FC236}">
                <a16:creationId xmlns:a16="http://schemas.microsoft.com/office/drawing/2014/main" id="{837592B2-5938-C046-A9BF-7E647396EECE}"/>
              </a:ext>
            </a:extLst>
          </p:cNvPr>
          <p:cNvPicPr>
            <a:picLocks noChangeAspect="1"/>
          </p:cNvPicPr>
          <p:nvPr/>
        </p:nvPicPr>
        <p:blipFill>
          <a:blip r:embed="rId3"/>
          <a:stretch>
            <a:fillRect/>
          </a:stretch>
        </p:blipFill>
        <p:spPr>
          <a:xfrm>
            <a:off x="54433" y="2688778"/>
            <a:ext cx="3341911" cy="3341911"/>
          </a:xfrm>
          <a:prstGeom prst="rect">
            <a:avLst/>
          </a:prstGeom>
        </p:spPr>
      </p:pic>
    </p:spTree>
    <p:extLst>
      <p:ext uri="{BB962C8B-B14F-4D97-AF65-F5344CB8AC3E}">
        <p14:creationId xmlns:p14="http://schemas.microsoft.com/office/powerpoint/2010/main" val="1172279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870B-8361-4B4B-B77E-7A870E749358}"/>
              </a:ext>
            </a:extLst>
          </p:cNvPr>
          <p:cNvSpPr>
            <a:spLocks noGrp="1"/>
          </p:cNvSpPr>
          <p:nvPr>
            <p:ph type="title"/>
          </p:nvPr>
        </p:nvSpPr>
        <p:spPr>
          <a:xfrm>
            <a:off x="252919" y="1123837"/>
            <a:ext cx="2947482" cy="1706449"/>
          </a:xfrm>
        </p:spPr>
        <p:txBody>
          <a:bodyPr/>
          <a:lstStyle/>
          <a:p>
            <a:r>
              <a:rPr lang="en-FR" dirty="0"/>
              <a:t>Evaluation of individual car</a:t>
            </a:r>
          </a:p>
        </p:txBody>
      </p:sp>
      <p:graphicFrame>
        <p:nvGraphicFramePr>
          <p:cNvPr id="4" name="Table 4">
            <a:extLst>
              <a:ext uri="{FF2B5EF4-FFF2-40B4-BE49-F238E27FC236}">
                <a16:creationId xmlns:a16="http://schemas.microsoft.com/office/drawing/2014/main" id="{46E2C81F-8613-3141-B679-2D5567B910DB}"/>
              </a:ext>
            </a:extLst>
          </p:cNvPr>
          <p:cNvGraphicFramePr>
            <a:graphicFrameLocks noGrp="1"/>
          </p:cNvGraphicFramePr>
          <p:nvPr>
            <p:ph idx="1"/>
          </p:nvPr>
        </p:nvGraphicFramePr>
        <p:xfrm>
          <a:off x="3868738" y="863600"/>
          <a:ext cx="7315199" cy="5210632"/>
        </p:xfrm>
        <a:graphic>
          <a:graphicData uri="http://schemas.openxmlformats.org/drawingml/2006/table">
            <a:tbl>
              <a:tblPr firstRow="1" bandRow="1">
                <a:tableStyleId>{5C22544A-7EE6-4342-B048-85BDC9FD1C3A}</a:tableStyleId>
              </a:tblPr>
              <a:tblGrid>
                <a:gridCol w="1420951">
                  <a:extLst>
                    <a:ext uri="{9D8B030D-6E8A-4147-A177-3AD203B41FA5}">
                      <a16:colId xmlns:a16="http://schemas.microsoft.com/office/drawing/2014/main" val="2721594071"/>
                    </a:ext>
                  </a:extLst>
                </a:gridCol>
                <a:gridCol w="2947124">
                  <a:extLst>
                    <a:ext uri="{9D8B030D-6E8A-4147-A177-3AD203B41FA5}">
                      <a16:colId xmlns:a16="http://schemas.microsoft.com/office/drawing/2014/main" val="2868259111"/>
                    </a:ext>
                  </a:extLst>
                </a:gridCol>
                <a:gridCol w="2947124">
                  <a:extLst>
                    <a:ext uri="{9D8B030D-6E8A-4147-A177-3AD203B41FA5}">
                      <a16:colId xmlns:a16="http://schemas.microsoft.com/office/drawing/2014/main" val="220903321"/>
                    </a:ext>
                  </a:extLst>
                </a:gridCol>
              </a:tblGrid>
              <a:tr h="744376">
                <a:tc>
                  <a:txBody>
                    <a:bodyPr/>
                    <a:lstStyle/>
                    <a:p>
                      <a:endParaRPr lang="en-FR"/>
                    </a:p>
                  </a:txBody>
                  <a:tcPr/>
                </a:tc>
                <a:tc>
                  <a:txBody>
                    <a:bodyPr/>
                    <a:lstStyle/>
                    <a:p>
                      <a:r>
                        <a:rPr lang="en-FR" dirty="0"/>
                        <a:t>Indicateurs positifs</a:t>
                      </a:r>
                    </a:p>
                  </a:txBody>
                  <a:tcPr/>
                </a:tc>
                <a:tc>
                  <a:txBody>
                    <a:bodyPr/>
                    <a:lstStyle/>
                    <a:p>
                      <a:r>
                        <a:rPr lang="en-FR" dirty="0"/>
                        <a:t>Indicateurs négatifs</a:t>
                      </a:r>
                    </a:p>
                  </a:txBody>
                  <a:tcPr/>
                </a:tc>
                <a:extLst>
                  <a:ext uri="{0D108BD9-81ED-4DB2-BD59-A6C34878D82A}">
                    <a16:rowId xmlns:a16="http://schemas.microsoft.com/office/drawing/2014/main" val="371310068"/>
                  </a:ext>
                </a:extLst>
              </a:tr>
              <a:tr h="744376">
                <a:tc>
                  <a:txBody>
                    <a:bodyPr/>
                    <a:lstStyle/>
                    <a:p>
                      <a:r>
                        <a:rPr lang="en-FR" dirty="0"/>
                        <a:t>Confort</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1709333155"/>
                  </a:ext>
                </a:extLst>
              </a:tr>
              <a:tr h="744376">
                <a:tc>
                  <a:txBody>
                    <a:bodyPr/>
                    <a:lstStyle/>
                    <a:p>
                      <a:r>
                        <a:rPr lang="en-FR" dirty="0"/>
                        <a:t>Ecologie</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888407183"/>
                  </a:ext>
                </a:extLst>
              </a:tr>
              <a:tr h="744376">
                <a:tc>
                  <a:txBody>
                    <a:bodyPr/>
                    <a:lstStyle/>
                    <a:p>
                      <a:r>
                        <a:rPr lang="en-FR" dirty="0"/>
                        <a:t>Praticité / simplicité</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558491719"/>
                  </a:ext>
                </a:extLst>
              </a:tr>
              <a:tr h="744376">
                <a:tc>
                  <a:txBody>
                    <a:bodyPr/>
                    <a:lstStyle/>
                    <a:p>
                      <a:r>
                        <a:rPr lang="en-FR" dirty="0"/>
                        <a:t>Rapidité</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313898441"/>
                  </a:ext>
                </a:extLst>
              </a:tr>
              <a:tr h="744376">
                <a:tc>
                  <a:txBody>
                    <a:bodyPr/>
                    <a:lstStyle/>
                    <a:p>
                      <a:r>
                        <a:rPr lang="en-FR" dirty="0"/>
                        <a:t>économie </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694128859"/>
                  </a:ext>
                </a:extLst>
              </a:tr>
              <a:tr h="744376">
                <a:tc>
                  <a:txBody>
                    <a:bodyPr/>
                    <a:lstStyle/>
                    <a:p>
                      <a:r>
                        <a:rPr lang="en-FR" dirty="0"/>
                        <a:t>sécurité</a:t>
                      </a:r>
                    </a:p>
                  </a:txBody>
                  <a:tcPr/>
                </a:tc>
                <a:tc>
                  <a:txBody>
                    <a:bodyPr/>
                    <a:lstStyle/>
                    <a:p>
                      <a:endParaRPr lang="en-FR" dirty="0"/>
                    </a:p>
                  </a:txBody>
                  <a:tcPr/>
                </a:tc>
                <a:tc>
                  <a:txBody>
                    <a:bodyPr/>
                    <a:lstStyle/>
                    <a:p>
                      <a:endParaRPr lang="en-FR" dirty="0"/>
                    </a:p>
                  </a:txBody>
                  <a:tcPr/>
                </a:tc>
                <a:extLst>
                  <a:ext uri="{0D108BD9-81ED-4DB2-BD59-A6C34878D82A}">
                    <a16:rowId xmlns:a16="http://schemas.microsoft.com/office/drawing/2014/main" val="1035315724"/>
                  </a:ext>
                </a:extLst>
              </a:tr>
            </a:tbl>
          </a:graphicData>
        </a:graphic>
      </p:graphicFrame>
      <p:graphicFrame>
        <p:nvGraphicFramePr>
          <p:cNvPr id="5" name="Table 4">
            <a:extLst>
              <a:ext uri="{FF2B5EF4-FFF2-40B4-BE49-F238E27FC236}">
                <a16:creationId xmlns:a16="http://schemas.microsoft.com/office/drawing/2014/main" id="{D107D100-3CB6-C347-8484-EAAABD53497C}"/>
              </a:ext>
            </a:extLst>
          </p:cNvPr>
          <p:cNvGraphicFramePr>
            <a:graphicFrameLocks/>
          </p:cNvGraphicFramePr>
          <p:nvPr/>
        </p:nvGraphicFramePr>
        <p:xfrm>
          <a:off x="3868738" y="863599"/>
          <a:ext cx="7315200" cy="5210632"/>
        </p:xfrm>
        <a:graphic>
          <a:graphicData uri="http://schemas.openxmlformats.org/drawingml/2006/table">
            <a:tbl>
              <a:tblPr firstRow="1" bandRow="1">
                <a:tableStyleId>{5C22544A-7EE6-4342-B048-85BDC9FD1C3A}</a:tableStyleId>
              </a:tblPr>
              <a:tblGrid>
                <a:gridCol w="1312862">
                  <a:extLst>
                    <a:ext uri="{9D8B030D-6E8A-4147-A177-3AD203B41FA5}">
                      <a16:colId xmlns:a16="http://schemas.microsoft.com/office/drawing/2014/main" val="2721594071"/>
                    </a:ext>
                  </a:extLst>
                </a:gridCol>
                <a:gridCol w="1023257">
                  <a:extLst>
                    <a:ext uri="{9D8B030D-6E8A-4147-A177-3AD203B41FA5}">
                      <a16:colId xmlns:a16="http://schemas.microsoft.com/office/drawing/2014/main" val="1386475644"/>
                    </a:ext>
                  </a:extLst>
                </a:gridCol>
                <a:gridCol w="2242457">
                  <a:extLst>
                    <a:ext uri="{9D8B030D-6E8A-4147-A177-3AD203B41FA5}">
                      <a16:colId xmlns:a16="http://schemas.microsoft.com/office/drawing/2014/main" val="2868259111"/>
                    </a:ext>
                  </a:extLst>
                </a:gridCol>
                <a:gridCol w="2736624">
                  <a:extLst>
                    <a:ext uri="{9D8B030D-6E8A-4147-A177-3AD203B41FA5}">
                      <a16:colId xmlns:a16="http://schemas.microsoft.com/office/drawing/2014/main" val="220903321"/>
                    </a:ext>
                  </a:extLst>
                </a:gridCol>
              </a:tblGrid>
              <a:tr h="744376">
                <a:tc>
                  <a:txBody>
                    <a:bodyPr/>
                    <a:lstStyle/>
                    <a:p>
                      <a:endParaRPr lang="en-FR"/>
                    </a:p>
                  </a:txBody>
                  <a:tcPr/>
                </a:tc>
                <a:tc>
                  <a:txBody>
                    <a:bodyPr/>
                    <a:lstStyle/>
                    <a:p>
                      <a:r>
                        <a:rPr lang="en-FR" dirty="0"/>
                        <a:t>Valeur init</a:t>
                      </a:r>
                    </a:p>
                  </a:txBody>
                  <a:tcPr/>
                </a:tc>
                <a:tc>
                  <a:txBody>
                    <a:bodyPr/>
                    <a:lstStyle/>
                    <a:p>
                      <a:r>
                        <a:rPr lang="en-FR" dirty="0"/>
                        <a:t>Indicateurs positifs</a:t>
                      </a:r>
                    </a:p>
                  </a:txBody>
                  <a:tcPr/>
                </a:tc>
                <a:tc>
                  <a:txBody>
                    <a:bodyPr/>
                    <a:lstStyle/>
                    <a:p>
                      <a:r>
                        <a:rPr lang="en-FR" dirty="0"/>
                        <a:t>Indicateurs négatifs</a:t>
                      </a:r>
                    </a:p>
                  </a:txBody>
                  <a:tcPr/>
                </a:tc>
                <a:extLst>
                  <a:ext uri="{0D108BD9-81ED-4DB2-BD59-A6C34878D82A}">
                    <a16:rowId xmlns:a16="http://schemas.microsoft.com/office/drawing/2014/main" val="371310068"/>
                  </a:ext>
                </a:extLst>
              </a:tr>
              <a:tr h="744376">
                <a:tc>
                  <a:txBody>
                    <a:bodyPr/>
                    <a:lstStyle/>
                    <a:p>
                      <a:r>
                        <a:rPr lang="en-FR" b="1" u="sng" dirty="0">
                          <a:solidFill>
                            <a:srgbClr val="0070C0"/>
                          </a:solidFill>
                        </a:rPr>
                        <a:t>Confort</a:t>
                      </a:r>
                    </a:p>
                  </a:txBody>
                  <a:tcPr/>
                </a:tc>
                <a:tc>
                  <a:txBody>
                    <a:bodyPr/>
                    <a:lstStyle/>
                    <a:p>
                      <a:r>
                        <a:rPr lang="en-FR" dirty="0"/>
                        <a:t>1.0</a:t>
                      </a:r>
                    </a:p>
                  </a:txBody>
                  <a:tcPr/>
                </a:tc>
                <a:tc>
                  <a:txBody>
                    <a:bodyPr/>
                    <a:lstStyle/>
                    <a:p>
                      <a:endParaRPr lang="en-FR" dirty="0"/>
                    </a:p>
                  </a:txBody>
                  <a:tcPr/>
                </a:tc>
                <a:tc>
                  <a:txBody>
                    <a:bodyPr/>
                    <a:lstStyle/>
                    <a:p>
                      <a:r>
                        <a:rPr lang="en-FR" dirty="0">
                          <a:solidFill>
                            <a:srgbClr val="FF0000"/>
                          </a:solidFill>
                        </a:rPr>
                        <a:t>covoiturage?</a:t>
                      </a:r>
                    </a:p>
                  </a:txBody>
                  <a:tcPr/>
                </a:tc>
                <a:extLst>
                  <a:ext uri="{0D108BD9-81ED-4DB2-BD59-A6C34878D82A}">
                    <a16:rowId xmlns:a16="http://schemas.microsoft.com/office/drawing/2014/main" val="1709333155"/>
                  </a:ext>
                </a:extLst>
              </a:tr>
              <a:tr h="744376">
                <a:tc>
                  <a:txBody>
                    <a:bodyPr/>
                    <a:lstStyle/>
                    <a:p>
                      <a:r>
                        <a:rPr lang="en-FR" b="1" u="sng" dirty="0">
                          <a:solidFill>
                            <a:srgbClr val="0070C0"/>
                          </a:solidFill>
                        </a:rPr>
                        <a:t>Ecologie</a:t>
                      </a:r>
                    </a:p>
                  </a:txBody>
                  <a:tcPr/>
                </a:tc>
                <a:tc>
                  <a:txBody>
                    <a:bodyPr/>
                    <a:lstStyle/>
                    <a:p>
                      <a:r>
                        <a:rPr lang="en-FR" dirty="0"/>
                        <a:t>0.0</a:t>
                      </a:r>
                    </a:p>
                  </a:txBody>
                  <a:tcPr/>
                </a:tc>
                <a:tc>
                  <a:txBody>
                    <a:bodyPr/>
                    <a:lstStyle/>
                    <a:p>
                      <a:r>
                        <a:rPr lang="en-FR" dirty="0">
                          <a:solidFill>
                            <a:srgbClr val="FF0000"/>
                          </a:solidFill>
                        </a:rPr>
                        <a:t>voiture électrique ?</a:t>
                      </a:r>
                    </a:p>
                  </a:txBody>
                  <a:tcPr/>
                </a:tc>
                <a:tc>
                  <a:txBody>
                    <a:bodyPr/>
                    <a:lstStyle/>
                    <a:p>
                      <a:endParaRPr lang="en-FR" dirty="0"/>
                    </a:p>
                  </a:txBody>
                  <a:tcPr/>
                </a:tc>
                <a:extLst>
                  <a:ext uri="{0D108BD9-81ED-4DB2-BD59-A6C34878D82A}">
                    <a16:rowId xmlns:a16="http://schemas.microsoft.com/office/drawing/2014/main" val="3888407183"/>
                  </a:ext>
                </a:extLst>
              </a:tr>
              <a:tr h="744376">
                <a:tc>
                  <a:txBody>
                    <a:bodyPr/>
                    <a:lstStyle/>
                    <a:p>
                      <a:r>
                        <a:rPr lang="en-FR" dirty="0"/>
                        <a:t>Praticité / simplicité</a:t>
                      </a:r>
                    </a:p>
                  </a:txBody>
                  <a:tcPr/>
                </a:tc>
                <a:tc>
                  <a:txBody>
                    <a:bodyPr/>
                    <a:lstStyle/>
                    <a:p>
                      <a:r>
                        <a:rPr lang="en-FR" dirty="0"/>
                        <a:t>1.0</a:t>
                      </a:r>
                    </a:p>
                  </a:txBody>
                  <a:tcPr/>
                </a:tc>
                <a:tc>
                  <a:txBody>
                    <a:bodyPr/>
                    <a:lstStyle/>
                    <a:p>
                      <a:r>
                        <a:rPr lang="en-FR" dirty="0">
                          <a:solidFill>
                            <a:srgbClr val="FF0000"/>
                          </a:solidFill>
                        </a:rPr>
                        <a:t>indic_parking</a:t>
                      </a:r>
                    </a:p>
                  </a:txBody>
                  <a:tcPr/>
                </a:tc>
                <a:tc>
                  <a:txBody>
                    <a:bodyPr/>
                    <a:lstStyle/>
                    <a:p>
                      <a:endParaRPr lang="en-FR"/>
                    </a:p>
                  </a:txBody>
                  <a:tcPr/>
                </a:tc>
                <a:extLst>
                  <a:ext uri="{0D108BD9-81ED-4DB2-BD59-A6C34878D82A}">
                    <a16:rowId xmlns:a16="http://schemas.microsoft.com/office/drawing/2014/main" val="3558491719"/>
                  </a:ext>
                </a:extLst>
              </a:tr>
              <a:tr h="744376">
                <a:tc>
                  <a:txBody>
                    <a:bodyPr/>
                    <a:lstStyle/>
                    <a:p>
                      <a:r>
                        <a:rPr lang="en-FR" dirty="0"/>
                        <a:t>Rapidité</a:t>
                      </a:r>
                    </a:p>
                  </a:txBody>
                  <a:tcPr/>
                </a:tc>
                <a:tc>
                  <a:txBody>
                    <a:bodyPr/>
                    <a:lstStyle/>
                    <a:p>
                      <a:r>
                        <a:rPr lang="en-FR" dirty="0"/>
                        <a:t>0.6</a:t>
                      </a:r>
                    </a:p>
                  </a:txBody>
                  <a:tcPr/>
                </a:tc>
                <a:tc>
                  <a:txBody>
                    <a:bodyPr/>
                    <a:lstStyle/>
                    <a:p>
                      <a:endParaRPr lang="en-FR"/>
                    </a:p>
                  </a:txBody>
                  <a:tcPr/>
                </a:tc>
                <a:tc>
                  <a:txBody>
                    <a:bodyPr/>
                    <a:lstStyle/>
                    <a:p>
                      <a:r>
                        <a:rPr lang="en-FR" dirty="0"/>
                        <a:t>indic_circulation</a:t>
                      </a:r>
                    </a:p>
                  </a:txBody>
                  <a:tcPr/>
                </a:tc>
                <a:extLst>
                  <a:ext uri="{0D108BD9-81ED-4DB2-BD59-A6C34878D82A}">
                    <a16:rowId xmlns:a16="http://schemas.microsoft.com/office/drawing/2014/main" val="3313898441"/>
                  </a:ext>
                </a:extLst>
              </a:tr>
              <a:tr h="744376">
                <a:tc>
                  <a:txBody>
                    <a:bodyPr/>
                    <a:lstStyle/>
                    <a:p>
                      <a:r>
                        <a:rPr lang="en-FR" dirty="0"/>
                        <a:t>économie </a:t>
                      </a:r>
                    </a:p>
                  </a:txBody>
                  <a:tcPr/>
                </a:tc>
                <a:tc>
                  <a:txBody>
                    <a:bodyPr/>
                    <a:lstStyle/>
                    <a:p>
                      <a:r>
                        <a:rPr lang="en-FR" dirty="0"/>
                        <a:t>0.3</a:t>
                      </a:r>
                    </a:p>
                  </a:txBody>
                  <a:tcPr/>
                </a:tc>
                <a:tc>
                  <a:txBody>
                    <a:bodyPr/>
                    <a:lstStyle/>
                    <a:p>
                      <a:endParaRPr lang="en-FR"/>
                    </a:p>
                  </a:txBody>
                  <a:tcPr/>
                </a:tc>
                <a:tc>
                  <a:txBody>
                    <a:bodyPr/>
                    <a:lstStyle/>
                    <a:p>
                      <a:r>
                        <a:rPr lang="en-FR" dirty="0"/>
                        <a:t>petrol_price</a:t>
                      </a:r>
                    </a:p>
                  </a:txBody>
                  <a:tcPr/>
                </a:tc>
                <a:extLst>
                  <a:ext uri="{0D108BD9-81ED-4DB2-BD59-A6C34878D82A}">
                    <a16:rowId xmlns:a16="http://schemas.microsoft.com/office/drawing/2014/main" val="694128859"/>
                  </a:ext>
                </a:extLst>
              </a:tr>
              <a:tr h="744376">
                <a:tc>
                  <a:txBody>
                    <a:bodyPr/>
                    <a:lstStyle/>
                    <a:p>
                      <a:r>
                        <a:rPr lang="en-FR" dirty="0"/>
                        <a:t>sécurité</a:t>
                      </a:r>
                    </a:p>
                  </a:txBody>
                  <a:tcPr/>
                </a:tc>
                <a:tc>
                  <a:txBody>
                    <a:bodyPr/>
                    <a:lstStyle/>
                    <a:p>
                      <a:r>
                        <a:rPr lang="en-FR" dirty="0"/>
                        <a:t>0.5</a:t>
                      </a:r>
                    </a:p>
                  </a:txBody>
                  <a:tcPr/>
                </a:tc>
                <a:tc>
                  <a:txBody>
                    <a:bodyPr/>
                    <a:lstStyle/>
                    <a:p>
                      <a:endParaRPr lang="en-FR" dirty="0"/>
                    </a:p>
                  </a:txBody>
                  <a:tcPr/>
                </a:tc>
                <a:tc>
                  <a:txBody>
                    <a:bodyPr/>
                    <a:lstStyle/>
                    <a:p>
                      <a:r>
                        <a:rPr lang="en-FR" dirty="0"/>
                        <a:t>accident_rate</a:t>
                      </a:r>
                    </a:p>
                  </a:txBody>
                  <a:tcPr/>
                </a:tc>
                <a:extLst>
                  <a:ext uri="{0D108BD9-81ED-4DB2-BD59-A6C34878D82A}">
                    <a16:rowId xmlns:a16="http://schemas.microsoft.com/office/drawing/2014/main" val="1035315724"/>
                  </a:ext>
                </a:extLst>
              </a:tr>
            </a:tbl>
          </a:graphicData>
        </a:graphic>
      </p:graphicFrame>
      <p:pic>
        <p:nvPicPr>
          <p:cNvPr id="6" name="Picture 5">
            <a:extLst>
              <a:ext uri="{FF2B5EF4-FFF2-40B4-BE49-F238E27FC236}">
                <a16:creationId xmlns:a16="http://schemas.microsoft.com/office/drawing/2014/main" id="{75C96124-44D2-0D45-A68C-86C7955B5571}"/>
              </a:ext>
            </a:extLst>
          </p:cNvPr>
          <p:cNvPicPr>
            <a:picLocks noChangeAspect="1"/>
          </p:cNvPicPr>
          <p:nvPr/>
        </p:nvPicPr>
        <p:blipFill>
          <a:blip r:embed="rId3"/>
          <a:stretch>
            <a:fillRect/>
          </a:stretch>
        </p:blipFill>
        <p:spPr>
          <a:xfrm>
            <a:off x="87084" y="2786744"/>
            <a:ext cx="3243945" cy="3243945"/>
          </a:xfrm>
          <a:prstGeom prst="rect">
            <a:avLst/>
          </a:prstGeom>
        </p:spPr>
      </p:pic>
    </p:spTree>
    <p:extLst>
      <p:ext uri="{BB962C8B-B14F-4D97-AF65-F5344CB8AC3E}">
        <p14:creationId xmlns:p14="http://schemas.microsoft.com/office/powerpoint/2010/main" val="2421960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A048-2236-9341-A425-9ED4D64D06E4}"/>
              </a:ext>
            </a:extLst>
          </p:cNvPr>
          <p:cNvSpPr>
            <a:spLocks noGrp="1"/>
          </p:cNvSpPr>
          <p:nvPr>
            <p:ph type="title"/>
          </p:nvPr>
        </p:nvSpPr>
        <p:spPr/>
        <p:txBody>
          <a:bodyPr/>
          <a:lstStyle/>
          <a:p>
            <a:r>
              <a:rPr lang="en-FR" dirty="0"/>
              <a:t>Adding a new mode of transport</a:t>
            </a:r>
          </a:p>
        </p:txBody>
      </p:sp>
      <p:sp>
        <p:nvSpPr>
          <p:cNvPr id="3" name="Content Placeholder 2">
            <a:extLst>
              <a:ext uri="{FF2B5EF4-FFF2-40B4-BE49-F238E27FC236}">
                <a16:creationId xmlns:a16="http://schemas.microsoft.com/office/drawing/2014/main" id="{EB3AFCBB-540B-AA45-AEDF-08B741231A5B}"/>
              </a:ext>
            </a:extLst>
          </p:cNvPr>
          <p:cNvSpPr>
            <a:spLocks noGrp="1"/>
          </p:cNvSpPr>
          <p:nvPr>
            <p:ph idx="1"/>
          </p:nvPr>
        </p:nvSpPr>
        <p:spPr/>
        <p:txBody>
          <a:bodyPr>
            <a:normAutofit/>
          </a:bodyPr>
          <a:lstStyle/>
          <a:p>
            <a:r>
              <a:rPr lang="en-GB" sz="2800" dirty="0"/>
              <a:t>N</a:t>
            </a:r>
            <a:r>
              <a:rPr lang="en-FR" sz="2800" dirty="0"/>
              <a:t>eed to specify its evaluation along the 6 criteria based on the town indicators</a:t>
            </a:r>
          </a:p>
          <a:p>
            <a:r>
              <a:rPr lang="en-FR" sz="2800" dirty="0"/>
              <a:t>For instance : public transport by rail (train, tram) is not sensitive to traffic congestion nor the price of petrol -&gt; faster</a:t>
            </a:r>
          </a:p>
          <a:p>
            <a:r>
              <a:rPr lang="en-FR" sz="2800" dirty="0"/>
              <a:t>For instance : soft modes like electric scooters are not dependent on user fitness -&gt; more comfortable</a:t>
            </a:r>
          </a:p>
        </p:txBody>
      </p:sp>
    </p:spTree>
    <p:extLst>
      <p:ext uri="{BB962C8B-B14F-4D97-AF65-F5344CB8AC3E}">
        <p14:creationId xmlns:p14="http://schemas.microsoft.com/office/powerpoint/2010/main" val="3553267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69F1E-DF49-F643-A6C2-62F89AFA2DD7}"/>
              </a:ext>
            </a:extLst>
          </p:cNvPr>
          <p:cNvSpPr>
            <a:spLocks noGrp="1"/>
          </p:cNvSpPr>
          <p:nvPr>
            <p:ph type="title"/>
          </p:nvPr>
        </p:nvSpPr>
        <p:spPr/>
        <p:txBody>
          <a:bodyPr/>
          <a:lstStyle/>
          <a:p>
            <a:r>
              <a:rPr lang="en-FR" dirty="0"/>
              <a:t>MAYOR / PLAYER</a:t>
            </a:r>
          </a:p>
        </p:txBody>
      </p:sp>
      <p:sp>
        <p:nvSpPr>
          <p:cNvPr id="3" name="Text Placeholder 2">
            <a:extLst>
              <a:ext uri="{FF2B5EF4-FFF2-40B4-BE49-F238E27FC236}">
                <a16:creationId xmlns:a16="http://schemas.microsoft.com/office/drawing/2014/main" id="{1DCB68FF-BB3C-BD46-895F-C1AF871C2664}"/>
              </a:ext>
            </a:extLst>
          </p:cNvPr>
          <p:cNvSpPr>
            <a:spLocks noGrp="1"/>
          </p:cNvSpPr>
          <p:nvPr>
            <p:ph type="body" idx="1"/>
          </p:nvPr>
        </p:nvSpPr>
        <p:spPr/>
        <p:txBody>
          <a:bodyPr/>
          <a:lstStyle/>
          <a:p>
            <a:r>
              <a:rPr lang="en-FR" dirty="0"/>
              <a:t>Available actions and constraints</a:t>
            </a:r>
          </a:p>
        </p:txBody>
      </p:sp>
      <p:pic>
        <p:nvPicPr>
          <p:cNvPr id="5" name="Picture 4">
            <a:extLst>
              <a:ext uri="{FF2B5EF4-FFF2-40B4-BE49-F238E27FC236}">
                <a16:creationId xmlns:a16="http://schemas.microsoft.com/office/drawing/2014/main" id="{EDBC0005-B80E-C245-AEF1-4B977E142249}"/>
              </a:ext>
            </a:extLst>
          </p:cNvPr>
          <p:cNvPicPr>
            <a:picLocks noChangeAspect="1"/>
          </p:cNvPicPr>
          <p:nvPr/>
        </p:nvPicPr>
        <p:blipFill>
          <a:blip r:embed="rId2"/>
          <a:stretch>
            <a:fillRect/>
          </a:stretch>
        </p:blipFill>
        <p:spPr>
          <a:xfrm>
            <a:off x="215138" y="2938272"/>
            <a:ext cx="2985262" cy="2985262"/>
          </a:xfrm>
          <a:prstGeom prst="rect">
            <a:avLst/>
          </a:prstGeom>
        </p:spPr>
      </p:pic>
    </p:spTree>
    <p:extLst>
      <p:ext uri="{BB962C8B-B14F-4D97-AF65-F5344CB8AC3E}">
        <p14:creationId xmlns:p14="http://schemas.microsoft.com/office/powerpoint/2010/main" val="362887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2C9A1-D8C9-4846-8018-A52D7C70E792}"/>
              </a:ext>
            </a:extLst>
          </p:cNvPr>
          <p:cNvSpPr>
            <a:spLocks noGrp="1"/>
          </p:cNvSpPr>
          <p:nvPr>
            <p:ph type="title"/>
          </p:nvPr>
        </p:nvSpPr>
        <p:spPr>
          <a:xfrm>
            <a:off x="252919" y="1123837"/>
            <a:ext cx="2947482" cy="1401649"/>
          </a:xfrm>
        </p:spPr>
        <p:txBody>
          <a:bodyPr/>
          <a:lstStyle/>
          <a:p>
            <a:r>
              <a:rPr lang="en-FR" dirty="0"/>
              <a:t>Game principle</a:t>
            </a:r>
          </a:p>
        </p:txBody>
      </p:sp>
      <p:sp>
        <p:nvSpPr>
          <p:cNvPr id="3" name="Content Placeholder 2">
            <a:extLst>
              <a:ext uri="{FF2B5EF4-FFF2-40B4-BE49-F238E27FC236}">
                <a16:creationId xmlns:a16="http://schemas.microsoft.com/office/drawing/2014/main" id="{6009371A-DBEB-BB49-AF71-57424CF2E91E}"/>
              </a:ext>
            </a:extLst>
          </p:cNvPr>
          <p:cNvSpPr>
            <a:spLocks noGrp="1"/>
          </p:cNvSpPr>
          <p:nvPr>
            <p:ph idx="1"/>
          </p:nvPr>
        </p:nvSpPr>
        <p:spPr>
          <a:xfrm>
            <a:off x="3869268" y="864108"/>
            <a:ext cx="7673158" cy="5120640"/>
          </a:xfrm>
        </p:spPr>
        <p:txBody>
          <a:bodyPr/>
          <a:lstStyle/>
          <a:p>
            <a:r>
              <a:rPr lang="en-FR" dirty="0"/>
              <a:t>SPRITE-like serious game</a:t>
            </a:r>
          </a:p>
          <a:p>
            <a:r>
              <a:rPr lang="en-GB" dirty="0"/>
              <a:t>Target players: general population</a:t>
            </a:r>
          </a:p>
          <a:p>
            <a:endParaRPr lang="en-GB" sz="2000" i="1" dirty="0"/>
          </a:p>
          <a:p>
            <a:r>
              <a:rPr lang="en-GB" dirty="0"/>
              <a:t>Environment: a small town ; time step = one year</a:t>
            </a:r>
          </a:p>
          <a:p>
            <a:r>
              <a:rPr lang="en-GB" dirty="0"/>
              <a:t>Player’s role: ‘’mayor’’ of the town (all powerful)</a:t>
            </a:r>
          </a:p>
          <a:p>
            <a:r>
              <a:rPr lang="en-GB" dirty="0"/>
              <a:t>Player’s goal: optimise a number of indicators about </a:t>
            </a:r>
          </a:p>
          <a:p>
            <a:pPr lvl="1"/>
            <a:r>
              <a:rPr lang="en-GB" dirty="0"/>
              <a:t>mobility (congestion, accidents, trip time), </a:t>
            </a:r>
          </a:p>
          <a:p>
            <a:pPr lvl="1"/>
            <a:r>
              <a:rPr lang="en-GB" dirty="0"/>
              <a:t>town (safety, well-being, accessibility) </a:t>
            </a:r>
          </a:p>
          <a:p>
            <a:pPr lvl="1"/>
            <a:r>
              <a:rPr lang="en-GB" dirty="0"/>
              <a:t>population (satisfaction, health)</a:t>
            </a:r>
          </a:p>
        </p:txBody>
      </p:sp>
      <p:sp>
        <p:nvSpPr>
          <p:cNvPr id="4" name="TextBox 3">
            <a:extLst>
              <a:ext uri="{FF2B5EF4-FFF2-40B4-BE49-F238E27FC236}">
                <a16:creationId xmlns:a16="http://schemas.microsoft.com/office/drawing/2014/main" id="{51CF0D43-7167-1C4B-A71F-1E1BA46CBD33}"/>
              </a:ext>
            </a:extLst>
          </p:cNvPr>
          <p:cNvSpPr txBox="1"/>
          <p:nvPr/>
        </p:nvSpPr>
        <p:spPr>
          <a:xfrm>
            <a:off x="0" y="6488668"/>
            <a:ext cx="11716605" cy="307777"/>
          </a:xfrm>
          <a:prstGeom prst="rect">
            <a:avLst/>
          </a:prstGeom>
          <a:noFill/>
        </p:spPr>
        <p:txBody>
          <a:bodyPr wrap="none" rtlCol="0">
            <a:spAutoFit/>
          </a:bodyPr>
          <a:lstStyle/>
          <a:p>
            <a:r>
              <a:rPr lang="en-GB" sz="1400" i="1" dirty="0" err="1"/>
              <a:t>Taillandier</a:t>
            </a:r>
            <a:r>
              <a:rPr lang="en-GB" sz="1400" i="1" dirty="0"/>
              <a:t>, Franck, and Carole Adam. "Games ready to use: A serious game for teaching natural risk management." In: Simulation &amp; Gaming 49.4 (2018): 441-470.</a:t>
            </a:r>
            <a:endParaRPr lang="en-FR" sz="1400" dirty="0"/>
          </a:p>
        </p:txBody>
      </p:sp>
      <p:pic>
        <p:nvPicPr>
          <p:cNvPr id="6" name="Picture 5">
            <a:extLst>
              <a:ext uri="{FF2B5EF4-FFF2-40B4-BE49-F238E27FC236}">
                <a16:creationId xmlns:a16="http://schemas.microsoft.com/office/drawing/2014/main" id="{AB5548ED-14B8-274B-8C21-16E8DA507701}"/>
              </a:ext>
            </a:extLst>
          </p:cNvPr>
          <p:cNvPicPr>
            <a:picLocks noChangeAspect="1"/>
          </p:cNvPicPr>
          <p:nvPr/>
        </p:nvPicPr>
        <p:blipFill>
          <a:blip r:embed="rId3"/>
          <a:stretch>
            <a:fillRect/>
          </a:stretch>
        </p:blipFill>
        <p:spPr>
          <a:xfrm flipH="1">
            <a:off x="498388" y="2766677"/>
            <a:ext cx="2456543" cy="3218071"/>
          </a:xfrm>
          <a:prstGeom prst="rect">
            <a:avLst/>
          </a:prstGeom>
        </p:spPr>
      </p:pic>
    </p:spTree>
    <p:extLst>
      <p:ext uri="{BB962C8B-B14F-4D97-AF65-F5344CB8AC3E}">
        <p14:creationId xmlns:p14="http://schemas.microsoft.com/office/powerpoint/2010/main" val="1116067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433672-618F-3749-9F74-61FBACD5E46C}"/>
              </a:ext>
            </a:extLst>
          </p:cNvPr>
          <p:cNvSpPr>
            <a:spLocks noGrp="1"/>
          </p:cNvSpPr>
          <p:nvPr>
            <p:ph type="title"/>
          </p:nvPr>
        </p:nvSpPr>
        <p:spPr/>
        <p:txBody>
          <a:bodyPr/>
          <a:lstStyle/>
          <a:p>
            <a:endParaRPr lang="en-FR"/>
          </a:p>
        </p:txBody>
      </p:sp>
      <p:sp>
        <p:nvSpPr>
          <p:cNvPr id="5" name="Content Placeholder 4">
            <a:extLst>
              <a:ext uri="{FF2B5EF4-FFF2-40B4-BE49-F238E27FC236}">
                <a16:creationId xmlns:a16="http://schemas.microsoft.com/office/drawing/2014/main" id="{751D1461-1E5D-2448-8936-BD7BBE3398D0}"/>
              </a:ext>
            </a:extLst>
          </p:cNvPr>
          <p:cNvSpPr>
            <a:spLocks noGrp="1"/>
          </p:cNvSpPr>
          <p:nvPr>
            <p:ph idx="1"/>
          </p:nvPr>
        </p:nvSpPr>
        <p:spPr/>
        <p:txBody>
          <a:bodyPr/>
          <a:lstStyle/>
          <a:p>
            <a:r>
              <a:rPr lang="en-FR" dirty="0"/>
              <a:t>Ses actions</a:t>
            </a:r>
          </a:p>
          <a:p>
            <a:r>
              <a:rPr lang="en-FR" dirty="0"/>
              <a:t>Ses contraintes</a:t>
            </a:r>
          </a:p>
          <a:p>
            <a:r>
              <a:rPr lang="en-FR" dirty="0"/>
              <a:t>Ses indicateurs / feedback</a:t>
            </a:r>
          </a:p>
          <a:p>
            <a:r>
              <a:rPr lang="en-FR" dirty="0"/>
              <a:t>Ses buts</a:t>
            </a:r>
          </a:p>
        </p:txBody>
      </p:sp>
    </p:spTree>
    <p:extLst>
      <p:ext uri="{BB962C8B-B14F-4D97-AF65-F5344CB8AC3E}">
        <p14:creationId xmlns:p14="http://schemas.microsoft.com/office/powerpoint/2010/main" val="3713881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8E3B9-4781-6E44-BDBF-A0455BA2A92F}"/>
              </a:ext>
            </a:extLst>
          </p:cNvPr>
          <p:cNvSpPr>
            <a:spLocks noGrp="1"/>
          </p:cNvSpPr>
          <p:nvPr>
            <p:ph type="title"/>
          </p:nvPr>
        </p:nvSpPr>
        <p:spPr/>
        <p:txBody>
          <a:bodyPr/>
          <a:lstStyle/>
          <a:p>
            <a:r>
              <a:rPr lang="en-FR" dirty="0"/>
              <a:t>Actions du maire sur la population</a:t>
            </a:r>
          </a:p>
        </p:txBody>
      </p:sp>
      <p:graphicFrame>
        <p:nvGraphicFramePr>
          <p:cNvPr id="5" name="Table 5">
            <a:extLst>
              <a:ext uri="{FF2B5EF4-FFF2-40B4-BE49-F238E27FC236}">
                <a16:creationId xmlns:a16="http://schemas.microsoft.com/office/drawing/2014/main" id="{265B2890-361C-E046-A2B2-FBA1430114C8}"/>
              </a:ext>
            </a:extLst>
          </p:cNvPr>
          <p:cNvGraphicFramePr>
            <a:graphicFrameLocks noGrp="1"/>
          </p:cNvGraphicFramePr>
          <p:nvPr>
            <p:ph idx="1"/>
            <p:extLst>
              <p:ext uri="{D42A27DB-BD31-4B8C-83A1-F6EECF244321}">
                <p14:modId xmlns:p14="http://schemas.microsoft.com/office/powerpoint/2010/main" val="4244555962"/>
              </p:ext>
            </p:extLst>
          </p:nvPr>
        </p:nvGraphicFramePr>
        <p:xfrm>
          <a:off x="3868738" y="2888345"/>
          <a:ext cx="7315200" cy="293116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875505803"/>
                    </a:ext>
                  </a:extLst>
                </a:gridCol>
                <a:gridCol w="2438400">
                  <a:extLst>
                    <a:ext uri="{9D8B030D-6E8A-4147-A177-3AD203B41FA5}">
                      <a16:colId xmlns:a16="http://schemas.microsoft.com/office/drawing/2014/main" val="4117119052"/>
                    </a:ext>
                  </a:extLst>
                </a:gridCol>
                <a:gridCol w="2438400">
                  <a:extLst>
                    <a:ext uri="{9D8B030D-6E8A-4147-A177-3AD203B41FA5}">
                      <a16:colId xmlns:a16="http://schemas.microsoft.com/office/drawing/2014/main" val="466620773"/>
                    </a:ext>
                  </a:extLst>
                </a:gridCol>
              </a:tblGrid>
              <a:tr h="370840">
                <a:tc>
                  <a:txBody>
                    <a:bodyPr/>
                    <a:lstStyle/>
                    <a:p>
                      <a:r>
                        <a:rPr lang="en-FR" dirty="0"/>
                        <a:t>Attrtibut</a:t>
                      </a:r>
                    </a:p>
                  </a:txBody>
                  <a:tcPr/>
                </a:tc>
                <a:tc>
                  <a:txBody>
                    <a:bodyPr/>
                    <a:lstStyle/>
                    <a:p>
                      <a:r>
                        <a:rPr lang="en-FR" dirty="0"/>
                        <a:t>action qui l’améliore</a:t>
                      </a:r>
                    </a:p>
                  </a:txBody>
                  <a:tcPr/>
                </a:tc>
                <a:tc>
                  <a:txBody>
                    <a:bodyPr/>
                    <a:lstStyle/>
                    <a:p>
                      <a:r>
                        <a:rPr lang="en-FR" dirty="0"/>
                        <a:t>action qui le diminue</a:t>
                      </a:r>
                    </a:p>
                  </a:txBody>
                  <a:tcPr/>
                </a:tc>
                <a:extLst>
                  <a:ext uri="{0D108BD9-81ED-4DB2-BD59-A6C34878D82A}">
                    <a16:rowId xmlns:a16="http://schemas.microsoft.com/office/drawing/2014/main" val="2848349172"/>
                  </a:ext>
                </a:extLst>
              </a:tr>
              <a:tr h="370840">
                <a:tc>
                  <a:txBody>
                    <a:bodyPr/>
                    <a:lstStyle/>
                    <a:p>
                      <a:r>
                        <a:rPr lang="en-FR" dirty="0"/>
                        <a:t>priorité de l’écologie</a:t>
                      </a:r>
                    </a:p>
                  </a:txBody>
                  <a:tcPr/>
                </a:tc>
                <a:tc>
                  <a:txBody>
                    <a:bodyPr/>
                    <a:lstStyle/>
                    <a:p>
                      <a:r>
                        <a:rPr lang="en-FR" dirty="0"/>
                        <a:t>campagne d’information</a:t>
                      </a:r>
                    </a:p>
                  </a:txBody>
                  <a:tcPr/>
                </a:tc>
                <a:tc>
                  <a:txBody>
                    <a:bodyPr/>
                    <a:lstStyle/>
                    <a:p>
                      <a:endParaRPr lang="en-FR"/>
                    </a:p>
                  </a:txBody>
                  <a:tcPr/>
                </a:tc>
                <a:extLst>
                  <a:ext uri="{0D108BD9-81ED-4DB2-BD59-A6C34878D82A}">
                    <a16:rowId xmlns:a16="http://schemas.microsoft.com/office/drawing/2014/main" val="2711037800"/>
                  </a:ext>
                </a:extLst>
              </a:tr>
              <a:tr h="370840">
                <a:tc>
                  <a:txBody>
                    <a:bodyPr/>
                    <a:lstStyle/>
                    <a:p>
                      <a:r>
                        <a:rPr lang="en-FR" dirty="0"/>
                        <a:t>taux de possession d’un vélo</a:t>
                      </a:r>
                    </a:p>
                  </a:txBody>
                  <a:tcPr/>
                </a:tc>
                <a:tc>
                  <a:txBody>
                    <a:bodyPr/>
                    <a:lstStyle/>
                    <a:p>
                      <a:r>
                        <a:rPr lang="en-FR" dirty="0"/>
                        <a:t>incitations à l’achat</a:t>
                      </a:r>
                    </a:p>
                  </a:txBody>
                  <a:tcPr/>
                </a:tc>
                <a:tc>
                  <a:txBody>
                    <a:bodyPr/>
                    <a:lstStyle/>
                    <a:p>
                      <a:endParaRPr lang="en-FR"/>
                    </a:p>
                  </a:txBody>
                  <a:tcPr/>
                </a:tc>
                <a:extLst>
                  <a:ext uri="{0D108BD9-81ED-4DB2-BD59-A6C34878D82A}">
                    <a16:rowId xmlns:a16="http://schemas.microsoft.com/office/drawing/2014/main" val="1058991538"/>
                  </a:ext>
                </a:extLst>
              </a:tr>
              <a:tr h="370840">
                <a:tc>
                  <a:txBody>
                    <a:bodyPr/>
                    <a:lstStyle/>
                    <a:p>
                      <a:r>
                        <a:rPr lang="en-FR" dirty="0"/>
                        <a:t>taux de possession d’une voiture</a:t>
                      </a:r>
                    </a:p>
                  </a:txBody>
                  <a:tcPr/>
                </a:tc>
                <a:tc>
                  <a:txBody>
                    <a:bodyPr/>
                    <a:lstStyle/>
                    <a:p>
                      <a:r>
                        <a:rPr lang="en-FR" dirty="0"/>
                        <a:t>pub</a:t>
                      </a:r>
                    </a:p>
                  </a:txBody>
                  <a:tcPr/>
                </a:tc>
                <a:tc>
                  <a:txBody>
                    <a:bodyPr/>
                    <a:lstStyle/>
                    <a:p>
                      <a:r>
                        <a:rPr lang="en-FR" dirty="0"/>
                        <a:t>augmenter coût assurance / essence ?</a:t>
                      </a:r>
                    </a:p>
                  </a:txBody>
                  <a:tcPr/>
                </a:tc>
                <a:extLst>
                  <a:ext uri="{0D108BD9-81ED-4DB2-BD59-A6C34878D82A}">
                    <a16:rowId xmlns:a16="http://schemas.microsoft.com/office/drawing/2014/main" val="1867356986"/>
                  </a:ext>
                </a:extLst>
              </a:tr>
              <a:tr h="370840">
                <a:tc>
                  <a:txBody>
                    <a:bodyPr/>
                    <a:lstStyle/>
                    <a:p>
                      <a:r>
                        <a:rPr lang="en-FR" dirty="0"/>
                        <a:t>priorité du prix</a:t>
                      </a:r>
                    </a:p>
                  </a:txBody>
                  <a:tcPr/>
                </a:tc>
                <a:tc>
                  <a:txBody>
                    <a:bodyPr/>
                    <a:lstStyle/>
                    <a:p>
                      <a:endParaRPr lang="en-FR" dirty="0"/>
                    </a:p>
                  </a:txBody>
                  <a:tcPr/>
                </a:tc>
                <a:tc>
                  <a:txBody>
                    <a:bodyPr/>
                    <a:lstStyle/>
                    <a:p>
                      <a:r>
                        <a:rPr lang="en-FR" dirty="0"/>
                        <a:t>augmenter salaire / diminuer impôts</a:t>
                      </a:r>
                    </a:p>
                  </a:txBody>
                  <a:tcPr/>
                </a:tc>
                <a:extLst>
                  <a:ext uri="{0D108BD9-81ED-4DB2-BD59-A6C34878D82A}">
                    <a16:rowId xmlns:a16="http://schemas.microsoft.com/office/drawing/2014/main" val="117963051"/>
                  </a:ext>
                </a:extLst>
              </a:tr>
            </a:tbl>
          </a:graphicData>
        </a:graphic>
      </p:graphicFrame>
      <p:pic>
        <p:nvPicPr>
          <p:cNvPr id="4" name="Picture 3">
            <a:extLst>
              <a:ext uri="{FF2B5EF4-FFF2-40B4-BE49-F238E27FC236}">
                <a16:creationId xmlns:a16="http://schemas.microsoft.com/office/drawing/2014/main" id="{9F5796B3-4B74-604C-B0CB-0CAFB7D69FB8}"/>
              </a:ext>
            </a:extLst>
          </p:cNvPr>
          <p:cNvPicPr>
            <a:picLocks noChangeAspect="1"/>
          </p:cNvPicPr>
          <p:nvPr/>
        </p:nvPicPr>
        <p:blipFill>
          <a:blip r:embed="rId3"/>
          <a:stretch>
            <a:fillRect/>
          </a:stretch>
        </p:blipFill>
        <p:spPr>
          <a:xfrm>
            <a:off x="4786086" y="520700"/>
            <a:ext cx="4318000" cy="2159000"/>
          </a:xfrm>
          <a:prstGeom prst="rect">
            <a:avLst/>
          </a:prstGeom>
        </p:spPr>
      </p:pic>
    </p:spTree>
    <p:extLst>
      <p:ext uri="{BB962C8B-B14F-4D97-AF65-F5344CB8AC3E}">
        <p14:creationId xmlns:p14="http://schemas.microsoft.com/office/powerpoint/2010/main" val="3395840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0078A-C544-5E4E-AB75-930D37E6CED1}"/>
              </a:ext>
            </a:extLst>
          </p:cNvPr>
          <p:cNvSpPr>
            <a:spLocks noGrp="1"/>
          </p:cNvSpPr>
          <p:nvPr>
            <p:ph type="title"/>
          </p:nvPr>
        </p:nvSpPr>
        <p:spPr/>
        <p:txBody>
          <a:bodyPr/>
          <a:lstStyle/>
          <a:p>
            <a:r>
              <a:rPr lang="en-FR" dirty="0"/>
              <a:t>Actions sur les indicateurs primaires de la ville</a:t>
            </a:r>
          </a:p>
        </p:txBody>
      </p:sp>
      <p:graphicFrame>
        <p:nvGraphicFramePr>
          <p:cNvPr id="4" name="Table 4">
            <a:extLst>
              <a:ext uri="{FF2B5EF4-FFF2-40B4-BE49-F238E27FC236}">
                <a16:creationId xmlns:a16="http://schemas.microsoft.com/office/drawing/2014/main" id="{8B06091B-B5CC-9B42-A987-1608C83B777C}"/>
              </a:ext>
            </a:extLst>
          </p:cNvPr>
          <p:cNvGraphicFramePr>
            <a:graphicFrameLocks noGrp="1"/>
          </p:cNvGraphicFramePr>
          <p:nvPr>
            <p:ph idx="1"/>
            <p:extLst>
              <p:ext uri="{D42A27DB-BD31-4B8C-83A1-F6EECF244321}">
                <p14:modId xmlns:p14="http://schemas.microsoft.com/office/powerpoint/2010/main" val="147101515"/>
              </p:ext>
            </p:extLst>
          </p:nvPr>
        </p:nvGraphicFramePr>
        <p:xfrm>
          <a:off x="3542167" y="470046"/>
          <a:ext cx="8396914" cy="6017622"/>
        </p:xfrm>
        <a:graphic>
          <a:graphicData uri="http://schemas.openxmlformats.org/drawingml/2006/table">
            <a:tbl>
              <a:tblPr firstRow="1" bandRow="1">
                <a:tableStyleId>{5C22544A-7EE6-4342-B048-85BDC9FD1C3A}</a:tableStyleId>
              </a:tblPr>
              <a:tblGrid>
                <a:gridCol w="1556979">
                  <a:extLst>
                    <a:ext uri="{9D8B030D-6E8A-4147-A177-3AD203B41FA5}">
                      <a16:colId xmlns:a16="http://schemas.microsoft.com/office/drawing/2014/main" val="2576309821"/>
                    </a:ext>
                  </a:extLst>
                </a:gridCol>
                <a:gridCol w="2823962">
                  <a:extLst>
                    <a:ext uri="{9D8B030D-6E8A-4147-A177-3AD203B41FA5}">
                      <a16:colId xmlns:a16="http://schemas.microsoft.com/office/drawing/2014/main" val="871269555"/>
                    </a:ext>
                  </a:extLst>
                </a:gridCol>
                <a:gridCol w="4015973">
                  <a:extLst>
                    <a:ext uri="{9D8B030D-6E8A-4147-A177-3AD203B41FA5}">
                      <a16:colId xmlns:a16="http://schemas.microsoft.com/office/drawing/2014/main" val="3247337787"/>
                    </a:ext>
                  </a:extLst>
                </a:gridCol>
              </a:tblGrid>
              <a:tr h="512354">
                <a:tc>
                  <a:txBody>
                    <a:bodyPr/>
                    <a:lstStyle/>
                    <a:p>
                      <a:r>
                        <a:rPr lang="en-FR" dirty="0"/>
                        <a:t>Indicateur</a:t>
                      </a:r>
                    </a:p>
                  </a:txBody>
                  <a:tcPr/>
                </a:tc>
                <a:tc>
                  <a:txBody>
                    <a:bodyPr/>
                    <a:lstStyle/>
                    <a:p>
                      <a:r>
                        <a:rPr lang="en-FR" dirty="0"/>
                        <a:t>Action qui l’augmente</a:t>
                      </a:r>
                    </a:p>
                  </a:txBody>
                  <a:tcPr/>
                </a:tc>
                <a:tc>
                  <a:txBody>
                    <a:bodyPr/>
                    <a:lstStyle/>
                    <a:p>
                      <a:r>
                        <a:rPr lang="en-FR" dirty="0"/>
                        <a:t>Action qui le diminue</a:t>
                      </a:r>
                    </a:p>
                  </a:txBody>
                  <a:tcPr/>
                </a:tc>
                <a:extLst>
                  <a:ext uri="{0D108BD9-81ED-4DB2-BD59-A6C34878D82A}">
                    <a16:rowId xmlns:a16="http://schemas.microsoft.com/office/drawing/2014/main" val="3900201357"/>
                  </a:ext>
                </a:extLst>
              </a:tr>
              <a:tr h="512354">
                <a:tc>
                  <a:txBody>
                    <a:bodyPr/>
                    <a:lstStyle/>
                    <a:p>
                      <a:r>
                        <a:rPr lang="en-FR" dirty="0"/>
                        <a:t>Nombre d’arbres</a:t>
                      </a:r>
                    </a:p>
                  </a:txBody>
                  <a:tcPr/>
                </a:tc>
                <a:tc>
                  <a:txBody>
                    <a:bodyPr/>
                    <a:lstStyle/>
                    <a:p>
                      <a:r>
                        <a:rPr lang="en-FR" dirty="0"/>
                        <a:t>Planter des arbres</a:t>
                      </a:r>
                    </a:p>
                  </a:txBody>
                  <a:tcPr/>
                </a:tc>
                <a:tc>
                  <a:txBody>
                    <a:bodyPr/>
                    <a:lstStyle/>
                    <a:p>
                      <a:r>
                        <a:rPr lang="en-FR" dirty="0"/>
                        <a:t>construire des parkings</a:t>
                      </a:r>
                    </a:p>
                  </a:txBody>
                  <a:tcPr/>
                </a:tc>
                <a:extLst>
                  <a:ext uri="{0D108BD9-81ED-4DB2-BD59-A6C34878D82A}">
                    <a16:rowId xmlns:a16="http://schemas.microsoft.com/office/drawing/2014/main" val="3502573764"/>
                  </a:ext>
                </a:extLst>
              </a:tr>
              <a:tr h="512354">
                <a:tc>
                  <a:txBody>
                    <a:bodyPr/>
                    <a:lstStyle/>
                    <a:p>
                      <a:r>
                        <a:rPr lang="en-FR" dirty="0"/>
                        <a:t>Espace de parking</a:t>
                      </a:r>
                    </a:p>
                  </a:txBody>
                  <a:tcPr/>
                </a:tc>
                <a:tc>
                  <a:txBody>
                    <a:bodyPr/>
                    <a:lstStyle/>
                    <a:p>
                      <a:r>
                        <a:rPr lang="en-FR" dirty="0"/>
                        <a:t>Construire parking</a:t>
                      </a:r>
                    </a:p>
                  </a:txBody>
                  <a:tcPr/>
                </a:tc>
                <a:tc>
                  <a:txBody>
                    <a:bodyPr/>
                    <a:lstStyle/>
                    <a:p>
                      <a:r>
                        <a:rPr lang="en-FR" dirty="0"/>
                        <a:t>planter arbres</a:t>
                      </a:r>
                    </a:p>
                  </a:txBody>
                  <a:tcPr/>
                </a:tc>
                <a:extLst>
                  <a:ext uri="{0D108BD9-81ED-4DB2-BD59-A6C34878D82A}">
                    <a16:rowId xmlns:a16="http://schemas.microsoft.com/office/drawing/2014/main" val="2406217905"/>
                  </a:ext>
                </a:extLst>
              </a:tr>
              <a:tr h="512354">
                <a:tc>
                  <a:txBody>
                    <a:bodyPr/>
                    <a:lstStyle/>
                    <a:p>
                      <a:r>
                        <a:rPr lang="en-FR" dirty="0"/>
                        <a:t>capacité des routes</a:t>
                      </a:r>
                    </a:p>
                  </a:txBody>
                  <a:tcPr/>
                </a:tc>
                <a:tc>
                  <a:txBody>
                    <a:bodyPr/>
                    <a:lstStyle/>
                    <a:p>
                      <a:r>
                        <a:rPr lang="en-FR" dirty="0"/>
                        <a:t>ssupprimer voie de bus / vélo</a:t>
                      </a:r>
                    </a:p>
                  </a:txBody>
                  <a:tcPr/>
                </a:tc>
                <a:tc>
                  <a:txBody>
                    <a:bodyPr/>
                    <a:lstStyle/>
                    <a:p>
                      <a:r>
                        <a:rPr lang="en-FR" dirty="0"/>
                        <a:t>piste cyclable / voie dédiée aux bus / convertir une voie en parkings / arbres</a:t>
                      </a:r>
                    </a:p>
                  </a:txBody>
                  <a:tcPr/>
                </a:tc>
                <a:extLst>
                  <a:ext uri="{0D108BD9-81ED-4DB2-BD59-A6C34878D82A}">
                    <a16:rowId xmlns:a16="http://schemas.microsoft.com/office/drawing/2014/main" val="2975464681"/>
                  </a:ext>
                </a:extLst>
              </a:tr>
              <a:tr h="512354">
                <a:tc>
                  <a:txBody>
                    <a:bodyPr/>
                    <a:lstStyle/>
                    <a:p>
                      <a:r>
                        <a:rPr lang="en-FR" dirty="0"/>
                        <a:t>état des routes</a:t>
                      </a:r>
                    </a:p>
                  </a:txBody>
                  <a:tcPr/>
                </a:tc>
                <a:tc>
                  <a:txBody>
                    <a:bodyPr/>
                    <a:lstStyle/>
                    <a:p>
                      <a:r>
                        <a:rPr lang="en-FR" dirty="0"/>
                        <a:t>entretien / réparations</a:t>
                      </a:r>
                    </a:p>
                  </a:txBody>
                  <a:tcPr/>
                </a:tc>
                <a:tc>
                  <a:txBody>
                    <a:bodyPr/>
                    <a:lstStyle/>
                    <a:p>
                      <a:r>
                        <a:rPr lang="en-FR" dirty="0"/>
                        <a:t>diminue avec le temps et le passage des véhicules</a:t>
                      </a:r>
                    </a:p>
                  </a:txBody>
                  <a:tcPr/>
                </a:tc>
                <a:extLst>
                  <a:ext uri="{0D108BD9-81ED-4DB2-BD59-A6C34878D82A}">
                    <a16:rowId xmlns:a16="http://schemas.microsoft.com/office/drawing/2014/main" val="3079243129"/>
                  </a:ext>
                </a:extLst>
              </a:tr>
              <a:tr h="512354">
                <a:tc>
                  <a:txBody>
                    <a:bodyPr/>
                    <a:lstStyle/>
                    <a:p>
                      <a:r>
                        <a:rPr lang="en-FR" dirty="0"/>
                        <a:t>prix de l’essence</a:t>
                      </a:r>
                    </a:p>
                  </a:txBody>
                  <a:tcPr/>
                </a:tc>
                <a:tc>
                  <a:txBody>
                    <a:bodyPr/>
                    <a:lstStyle/>
                    <a:p>
                      <a:r>
                        <a:rPr lang="en-FR" dirty="0"/>
                        <a:t>taxer plus l’essence</a:t>
                      </a:r>
                    </a:p>
                  </a:txBody>
                  <a:tcPr/>
                </a:tc>
                <a:tc>
                  <a:txBody>
                    <a:bodyPr/>
                    <a:lstStyle/>
                    <a:p>
                      <a:r>
                        <a:rPr lang="en-FR" dirty="0"/>
                        <a:t>taxer moins l’essence</a:t>
                      </a:r>
                    </a:p>
                  </a:txBody>
                  <a:tcPr/>
                </a:tc>
                <a:extLst>
                  <a:ext uri="{0D108BD9-81ED-4DB2-BD59-A6C34878D82A}">
                    <a16:rowId xmlns:a16="http://schemas.microsoft.com/office/drawing/2014/main" val="4020891773"/>
                  </a:ext>
                </a:extLst>
              </a:tr>
              <a:tr h="512354">
                <a:tc>
                  <a:txBody>
                    <a:bodyPr/>
                    <a:lstStyle/>
                    <a:p>
                      <a:r>
                        <a:rPr lang="en-FR" dirty="0"/>
                        <a:t>prix du ticket / abo de bus</a:t>
                      </a:r>
                    </a:p>
                  </a:txBody>
                  <a:tcPr/>
                </a:tc>
                <a:tc>
                  <a:txBody>
                    <a:bodyPr/>
                    <a:lstStyle/>
                    <a:p>
                      <a:r>
                        <a:rPr lang="en-FR" dirty="0"/>
                        <a:t>augmenter les prix</a:t>
                      </a:r>
                    </a:p>
                  </a:txBody>
                  <a:tcPr/>
                </a:tc>
                <a:tc>
                  <a:txBody>
                    <a:bodyPr/>
                    <a:lstStyle/>
                    <a:p>
                      <a:r>
                        <a:rPr lang="en-FR" dirty="0"/>
                        <a:t>baisser prix ; gratuité bus (tous / catégs)</a:t>
                      </a:r>
                    </a:p>
                  </a:txBody>
                  <a:tcPr/>
                </a:tc>
                <a:extLst>
                  <a:ext uri="{0D108BD9-81ED-4DB2-BD59-A6C34878D82A}">
                    <a16:rowId xmlns:a16="http://schemas.microsoft.com/office/drawing/2014/main" val="4197744711"/>
                  </a:ext>
                </a:extLst>
              </a:tr>
              <a:tr h="512354">
                <a:tc>
                  <a:txBody>
                    <a:bodyPr/>
                    <a:lstStyle/>
                    <a:p>
                      <a:r>
                        <a:rPr lang="en-FR" dirty="0"/>
                        <a:t>fréquence bus</a:t>
                      </a:r>
                    </a:p>
                  </a:txBody>
                  <a:tcPr/>
                </a:tc>
                <a:tc>
                  <a:txBody>
                    <a:bodyPr/>
                    <a:lstStyle/>
                    <a:p>
                      <a:r>
                        <a:rPr lang="en-FR" dirty="0"/>
                        <a:t>ajouter passages</a:t>
                      </a:r>
                    </a:p>
                  </a:txBody>
                  <a:tcPr/>
                </a:tc>
                <a:tc>
                  <a:txBody>
                    <a:bodyPr/>
                    <a:lstStyle/>
                    <a:p>
                      <a:r>
                        <a:rPr lang="en-FR" dirty="0"/>
                        <a:t>supprimer passages</a:t>
                      </a:r>
                    </a:p>
                  </a:txBody>
                  <a:tcPr/>
                </a:tc>
                <a:extLst>
                  <a:ext uri="{0D108BD9-81ED-4DB2-BD59-A6C34878D82A}">
                    <a16:rowId xmlns:a16="http://schemas.microsoft.com/office/drawing/2014/main" val="1694735058"/>
                  </a:ext>
                </a:extLst>
              </a:tr>
              <a:tr h="512354">
                <a:tc>
                  <a:txBody>
                    <a:bodyPr/>
                    <a:lstStyle/>
                    <a:p>
                      <a:r>
                        <a:rPr lang="en-FR" dirty="0"/>
                        <a:t>couverture réseau bus</a:t>
                      </a:r>
                    </a:p>
                  </a:txBody>
                  <a:tcPr/>
                </a:tc>
                <a:tc>
                  <a:txBody>
                    <a:bodyPr/>
                    <a:lstStyle/>
                    <a:p>
                      <a:r>
                        <a:rPr lang="en-FR" dirty="0"/>
                        <a:t>ajouter ligne</a:t>
                      </a:r>
                    </a:p>
                  </a:txBody>
                  <a:tcPr/>
                </a:tc>
                <a:tc>
                  <a:txBody>
                    <a:bodyPr/>
                    <a:lstStyle/>
                    <a:p>
                      <a:r>
                        <a:rPr lang="en-FR" dirty="0"/>
                        <a:t>supprimer ligne</a:t>
                      </a:r>
                    </a:p>
                  </a:txBody>
                  <a:tcPr/>
                </a:tc>
                <a:extLst>
                  <a:ext uri="{0D108BD9-81ED-4DB2-BD59-A6C34878D82A}">
                    <a16:rowId xmlns:a16="http://schemas.microsoft.com/office/drawing/2014/main" val="479529871"/>
                  </a:ext>
                </a:extLst>
              </a:tr>
              <a:tr h="512354">
                <a:tc>
                  <a:txBody>
                    <a:bodyPr/>
                    <a:lstStyle/>
                    <a:p>
                      <a:r>
                        <a:rPr lang="en-FR" dirty="0"/>
                        <a:t>capacité bus</a:t>
                      </a:r>
                    </a:p>
                  </a:txBody>
                  <a:tcPr/>
                </a:tc>
                <a:tc>
                  <a:txBody>
                    <a:bodyPr/>
                    <a:lstStyle/>
                    <a:p>
                      <a:r>
                        <a:rPr lang="en-FR" dirty="0"/>
                        <a:t>changer les bus en + grand</a:t>
                      </a:r>
                    </a:p>
                  </a:txBody>
                  <a:tcPr/>
                </a:tc>
                <a:tc>
                  <a:txBody>
                    <a:bodyPr/>
                    <a:lstStyle/>
                    <a:p>
                      <a:r>
                        <a:rPr lang="en-FR" dirty="0"/>
                        <a:t>changer pour bus plus petits</a:t>
                      </a:r>
                    </a:p>
                  </a:txBody>
                  <a:tcPr/>
                </a:tc>
                <a:extLst>
                  <a:ext uri="{0D108BD9-81ED-4DB2-BD59-A6C34878D82A}">
                    <a16:rowId xmlns:a16="http://schemas.microsoft.com/office/drawing/2014/main" val="4285233244"/>
                  </a:ext>
                </a:extLst>
              </a:tr>
            </a:tbl>
          </a:graphicData>
        </a:graphic>
      </p:graphicFrame>
    </p:spTree>
    <p:extLst>
      <p:ext uri="{BB962C8B-B14F-4D97-AF65-F5344CB8AC3E}">
        <p14:creationId xmlns:p14="http://schemas.microsoft.com/office/powerpoint/2010/main" val="34721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C839B-0D4D-BA4B-AD85-489487724F98}"/>
              </a:ext>
            </a:extLst>
          </p:cNvPr>
          <p:cNvSpPr>
            <a:spLocks noGrp="1"/>
          </p:cNvSpPr>
          <p:nvPr>
            <p:ph type="title"/>
          </p:nvPr>
        </p:nvSpPr>
        <p:spPr/>
        <p:txBody>
          <a:bodyPr/>
          <a:lstStyle/>
          <a:p>
            <a:r>
              <a:rPr lang="en-FR" dirty="0"/>
              <a:t>Actions sur les indicateurs de la ville (suite)</a:t>
            </a:r>
          </a:p>
        </p:txBody>
      </p:sp>
      <p:sp>
        <p:nvSpPr>
          <p:cNvPr id="3" name="Content Placeholder 2">
            <a:extLst>
              <a:ext uri="{FF2B5EF4-FFF2-40B4-BE49-F238E27FC236}">
                <a16:creationId xmlns:a16="http://schemas.microsoft.com/office/drawing/2014/main" id="{51E9B560-9120-0C49-9141-A416978387D5}"/>
              </a:ext>
            </a:extLst>
          </p:cNvPr>
          <p:cNvSpPr>
            <a:spLocks noGrp="1"/>
          </p:cNvSpPr>
          <p:nvPr>
            <p:ph idx="1"/>
          </p:nvPr>
        </p:nvSpPr>
        <p:spPr/>
        <p:txBody>
          <a:bodyPr/>
          <a:lstStyle/>
          <a:p>
            <a:endParaRPr lang="en-FR"/>
          </a:p>
        </p:txBody>
      </p:sp>
      <p:graphicFrame>
        <p:nvGraphicFramePr>
          <p:cNvPr id="4" name="Table 4">
            <a:extLst>
              <a:ext uri="{FF2B5EF4-FFF2-40B4-BE49-F238E27FC236}">
                <a16:creationId xmlns:a16="http://schemas.microsoft.com/office/drawing/2014/main" id="{C48AA98A-BA23-6D4B-BF78-58DEAEB2E7CB}"/>
              </a:ext>
            </a:extLst>
          </p:cNvPr>
          <p:cNvGraphicFramePr>
            <a:graphicFrameLocks/>
          </p:cNvGraphicFramePr>
          <p:nvPr>
            <p:extLst>
              <p:ext uri="{D42A27DB-BD31-4B8C-83A1-F6EECF244321}">
                <p14:modId xmlns:p14="http://schemas.microsoft.com/office/powerpoint/2010/main" val="139671537"/>
              </p:ext>
            </p:extLst>
          </p:nvPr>
        </p:nvGraphicFramePr>
        <p:xfrm>
          <a:off x="3542167" y="470046"/>
          <a:ext cx="8396914" cy="5762170"/>
        </p:xfrm>
        <a:graphic>
          <a:graphicData uri="http://schemas.openxmlformats.org/drawingml/2006/table">
            <a:tbl>
              <a:tblPr firstRow="1" bandRow="1">
                <a:tableStyleId>{5C22544A-7EE6-4342-B048-85BDC9FD1C3A}</a:tableStyleId>
              </a:tblPr>
              <a:tblGrid>
                <a:gridCol w="1556979">
                  <a:extLst>
                    <a:ext uri="{9D8B030D-6E8A-4147-A177-3AD203B41FA5}">
                      <a16:colId xmlns:a16="http://schemas.microsoft.com/office/drawing/2014/main" val="2576309821"/>
                    </a:ext>
                  </a:extLst>
                </a:gridCol>
                <a:gridCol w="2823962">
                  <a:extLst>
                    <a:ext uri="{9D8B030D-6E8A-4147-A177-3AD203B41FA5}">
                      <a16:colId xmlns:a16="http://schemas.microsoft.com/office/drawing/2014/main" val="871269555"/>
                    </a:ext>
                  </a:extLst>
                </a:gridCol>
                <a:gridCol w="4015973">
                  <a:extLst>
                    <a:ext uri="{9D8B030D-6E8A-4147-A177-3AD203B41FA5}">
                      <a16:colId xmlns:a16="http://schemas.microsoft.com/office/drawing/2014/main" val="3247337787"/>
                    </a:ext>
                  </a:extLst>
                </a:gridCol>
              </a:tblGrid>
              <a:tr h="512354">
                <a:tc>
                  <a:txBody>
                    <a:bodyPr/>
                    <a:lstStyle/>
                    <a:p>
                      <a:r>
                        <a:rPr lang="en-FR" dirty="0"/>
                        <a:t>Indicateur</a:t>
                      </a:r>
                    </a:p>
                  </a:txBody>
                  <a:tcPr/>
                </a:tc>
                <a:tc>
                  <a:txBody>
                    <a:bodyPr/>
                    <a:lstStyle/>
                    <a:p>
                      <a:r>
                        <a:rPr lang="en-FR" dirty="0"/>
                        <a:t>Action qui l’augmente</a:t>
                      </a:r>
                    </a:p>
                  </a:txBody>
                  <a:tcPr/>
                </a:tc>
                <a:tc>
                  <a:txBody>
                    <a:bodyPr/>
                    <a:lstStyle/>
                    <a:p>
                      <a:r>
                        <a:rPr lang="en-FR" dirty="0"/>
                        <a:t>Action qui le diminue</a:t>
                      </a:r>
                    </a:p>
                  </a:txBody>
                  <a:tcPr/>
                </a:tc>
                <a:extLst>
                  <a:ext uri="{0D108BD9-81ED-4DB2-BD59-A6C34878D82A}">
                    <a16:rowId xmlns:a16="http://schemas.microsoft.com/office/drawing/2014/main" val="3900201357"/>
                  </a:ext>
                </a:extLst>
              </a:tr>
              <a:tr h="512354">
                <a:tc>
                  <a:txBody>
                    <a:bodyPr/>
                    <a:lstStyle/>
                    <a:p>
                      <a:r>
                        <a:rPr lang="en-FR" dirty="0"/>
                        <a:t>couverture cyclable</a:t>
                      </a:r>
                    </a:p>
                  </a:txBody>
                  <a:tcPr/>
                </a:tc>
                <a:tc>
                  <a:txBody>
                    <a:bodyPr/>
                    <a:lstStyle/>
                    <a:p>
                      <a:r>
                        <a:rPr lang="en-FR" dirty="0"/>
                        <a:t>construire piste cyclable / dédier une voie aux vélos</a:t>
                      </a:r>
                    </a:p>
                  </a:txBody>
                  <a:tcPr/>
                </a:tc>
                <a:tc>
                  <a:txBody>
                    <a:bodyPr/>
                    <a:lstStyle/>
                    <a:p>
                      <a:r>
                        <a:rPr lang="en-FR" dirty="0"/>
                        <a:t>rendre la voie aux voitures ou bus / convertir la voie en parking / arbres</a:t>
                      </a:r>
                    </a:p>
                  </a:txBody>
                  <a:tcPr/>
                </a:tc>
                <a:extLst>
                  <a:ext uri="{0D108BD9-81ED-4DB2-BD59-A6C34878D82A}">
                    <a16:rowId xmlns:a16="http://schemas.microsoft.com/office/drawing/2014/main" val="3502573764"/>
                  </a:ext>
                </a:extLst>
              </a:tr>
              <a:tr h="512354">
                <a:tc>
                  <a:txBody>
                    <a:bodyPr/>
                    <a:lstStyle/>
                    <a:p>
                      <a:r>
                        <a:rPr lang="en-FR" dirty="0"/>
                        <a:t>sécurité piétons</a:t>
                      </a:r>
                    </a:p>
                  </a:txBody>
                  <a:tcPr/>
                </a:tc>
                <a:tc>
                  <a:txBody>
                    <a:bodyPr/>
                    <a:lstStyle/>
                    <a:p>
                      <a:r>
                        <a:rPr lang="en-FR" dirty="0"/>
                        <a:t>éclairages, caméras, patrouilles...</a:t>
                      </a:r>
                    </a:p>
                  </a:txBody>
                  <a:tcPr/>
                </a:tc>
                <a:tc>
                  <a:txBody>
                    <a:bodyPr/>
                    <a:lstStyle/>
                    <a:p>
                      <a:r>
                        <a:rPr lang="en-FR" dirty="0"/>
                        <a:t>économiser sur les investissements de sécurité</a:t>
                      </a:r>
                    </a:p>
                  </a:txBody>
                  <a:tcPr/>
                </a:tc>
                <a:extLst>
                  <a:ext uri="{0D108BD9-81ED-4DB2-BD59-A6C34878D82A}">
                    <a16:rowId xmlns:a16="http://schemas.microsoft.com/office/drawing/2014/main" val="2406217905"/>
                  </a:ext>
                </a:extLst>
              </a:tr>
              <a:tr h="512354">
                <a:tc>
                  <a:txBody>
                    <a:bodyPr/>
                    <a:lstStyle/>
                    <a:p>
                      <a:r>
                        <a:rPr lang="en-FR" dirty="0"/>
                        <a:t>vitesse limite</a:t>
                      </a:r>
                    </a:p>
                  </a:txBody>
                  <a:tcPr/>
                </a:tc>
                <a:tc>
                  <a:txBody>
                    <a:bodyPr/>
                    <a:lstStyle/>
                    <a:p>
                      <a:r>
                        <a:rPr lang="en-FR" dirty="0"/>
                        <a:t>augmenter la vitesse autorisée sur les routes</a:t>
                      </a:r>
                    </a:p>
                  </a:txBody>
                  <a:tcPr/>
                </a:tc>
                <a:tc>
                  <a:txBody>
                    <a:bodyPr/>
                    <a:lstStyle/>
                    <a:p>
                      <a:r>
                        <a:rPr lang="en-FR" dirty="0"/>
                        <a:t>limiter la vitesse autorisée (p ex 30km/h)</a:t>
                      </a:r>
                    </a:p>
                  </a:txBody>
                  <a:tcPr/>
                </a:tc>
                <a:extLst>
                  <a:ext uri="{0D108BD9-81ED-4DB2-BD59-A6C34878D82A}">
                    <a16:rowId xmlns:a16="http://schemas.microsoft.com/office/drawing/2014/main" val="2975464681"/>
                  </a:ext>
                </a:extLst>
              </a:tr>
              <a:tr h="512354">
                <a:tc>
                  <a:txBody>
                    <a:bodyPr/>
                    <a:lstStyle/>
                    <a:p>
                      <a:endParaRPr lang="en-FR" dirty="0"/>
                    </a:p>
                  </a:txBody>
                  <a:tcPr/>
                </a:tc>
                <a:tc>
                  <a:txBody>
                    <a:bodyPr/>
                    <a:lstStyle/>
                    <a:p>
                      <a:endParaRPr lang="en-FR" dirty="0"/>
                    </a:p>
                  </a:txBody>
                  <a:tcPr/>
                </a:tc>
                <a:tc>
                  <a:txBody>
                    <a:bodyPr/>
                    <a:lstStyle/>
                    <a:p>
                      <a:endParaRPr lang="en-FR" dirty="0"/>
                    </a:p>
                  </a:txBody>
                  <a:tcPr/>
                </a:tc>
                <a:extLst>
                  <a:ext uri="{0D108BD9-81ED-4DB2-BD59-A6C34878D82A}">
                    <a16:rowId xmlns:a16="http://schemas.microsoft.com/office/drawing/2014/main" val="3079243129"/>
                  </a:ext>
                </a:extLst>
              </a:tr>
              <a:tr h="512354">
                <a:tc>
                  <a:txBody>
                    <a:bodyPr/>
                    <a:lstStyle/>
                    <a:p>
                      <a:r>
                        <a:rPr lang="en-FR" i="1" dirty="0">
                          <a:solidFill>
                            <a:srgbClr val="FF0000"/>
                          </a:solidFill>
                        </a:rPr>
                        <a:t>nombre de véhicules</a:t>
                      </a:r>
                    </a:p>
                  </a:txBody>
                  <a:tcPr/>
                </a:tc>
                <a:tc>
                  <a:txBody>
                    <a:bodyPr/>
                    <a:lstStyle/>
                    <a:p>
                      <a:endParaRPr lang="en-FR" i="1" dirty="0">
                        <a:solidFill>
                          <a:srgbClr val="FF0000"/>
                        </a:solidFill>
                      </a:endParaRPr>
                    </a:p>
                  </a:txBody>
                  <a:tcPr/>
                </a:tc>
                <a:tc>
                  <a:txBody>
                    <a:bodyPr/>
                    <a:lstStyle/>
                    <a:p>
                      <a:r>
                        <a:rPr lang="en-FR" i="1" dirty="0">
                          <a:solidFill>
                            <a:srgbClr val="FF0000"/>
                          </a:solidFill>
                        </a:rPr>
                        <a:t>télétravail total / partiel</a:t>
                      </a:r>
                    </a:p>
                  </a:txBody>
                  <a:tcPr/>
                </a:tc>
                <a:extLst>
                  <a:ext uri="{0D108BD9-81ED-4DB2-BD59-A6C34878D82A}">
                    <a16:rowId xmlns:a16="http://schemas.microsoft.com/office/drawing/2014/main" val="4020891773"/>
                  </a:ext>
                </a:extLst>
              </a:tr>
              <a:tr h="512354">
                <a:tc>
                  <a:txBody>
                    <a:bodyPr/>
                    <a:lstStyle/>
                    <a:p>
                      <a:r>
                        <a:rPr lang="en-FR" i="1" dirty="0">
                          <a:solidFill>
                            <a:srgbClr val="FF0000"/>
                          </a:solidFill>
                        </a:rPr>
                        <a:t>heure de pointe</a:t>
                      </a:r>
                    </a:p>
                  </a:txBody>
                  <a:tcPr/>
                </a:tc>
                <a:tc>
                  <a:txBody>
                    <a:bodyPr/>
                    <a:lstStyle/>
                    <a:p>
                      <a:r>
                        <a:rPr lang="en-FR" i="1" dirty="0">
                          <a:solidFill>
                            <a:srgbClr val="FF0000"/>
                          </a:solidFill>
                        </a:rPr>
                        <a:t>horaires alignés</a:t>
                      </a:r>
                    </a:p>
                  </a:txBody>
                  <a:tcPr/>
                </a:tc>
                <a:tc>
                  <a:txBody>
                    <a:bodyPr/>
                    <a:lstStyle/>
                    <a:p>
                      <a:r>
                        <a:rPr lang="en-FR" i="1" dirty="0">
                          <a:solidFill>
                            <a:srgbClr val="FF0000"/>
                          </a:solidFill>
                        </a:rPr>
                        <a:t>horaires décalés</a:t>
                      </a:r>
                    </a:p>
                  </a:txBody>
                  <a:tcPr/>
                </a:tc>
                <a:extLst>
                  <a:ext uri="{0D108BD9-81ED-4DB2-BD59-A6C34878D82A}">
                    <a16:rowId xmlns:a16="http://schemas.microsoft.com/office/drawing/2014/main" val="4197744711"/>
                  </a:ext>
                </a:extLst>
              </a:tr>
              <a:tr h="512354">
                <a:tc>
                  <a:txBody>
                    <a:bodyPr/>
                    <a:lstStyle/>
                    <a:p>
                      <a:endParaRPr lang="en-FR" dirty="0"/>
                    </a:p>
                  </a:txBody>
                  <a:tcPr/>
                </a:tc>
                <a:tc>
                  <a:txBody>
                    <a:bodyPr/>
                    <a:lstStyle/>
                    <a:p>
                      <a:endParaRPr lang="en-FR" dirty="0"/>
                    </a:p>
                  </a:txBody>
                  <a:tcPr/>
                </a:tc>
                <a:tc>
                  <a:txBody>
                    <a:bodyPr/>
                    <a:lstStyle/>
                    <a:p>
                      <a:endParaRPr lang="en-FR" dirty="0"/>
                    </a:p>
                  </a:txBody>
                  <a:tcPr/>
                </a:tc>
                <a:extLst>
                  <a:ext uri="{0D108BD9-81ED-4DB2-BD59-A6C34878D82A}">
                    <a16:rowId xmlns:a16="http://schemas.microsoft.com/office/drawing/2014/main" val="1694735058"/>
                  </a:ext>
                </a:extLst>
              </a:tr>
              <a:tr h="512354">
                <a:tc>
                  <a:txBody>
                    <a:bodyPr/>
                    <a:lstStyle/>
                    <a:p>
                      <a:endParaRPr lang="en-FR" dirty="0"/>
                    </a:p>
                  </a:txBody>
                  <a:tcPr/>
                </a:tc>
                <a:tc>
                  <a:txBody>
                    <a:bodyPr/>
                    <a:lstStyle/>
                    <a:p>
                      <a:endParaRPr lang="en-FR" dirty="0"/>
                    </a:p>
                  </a:txBody>
                  <a:tcPr/>
                </a:tc>
                <a:tc>
                  <a:txBody>
                    <a:bodyPr/>
                    <a:lstStyle/>
                    <a:p>
                      <a:endParaRPr lang="en-FR" dirty="0"/>
                    </a:p>
                  </a:txBody>
                  <a:tcPr/>
                </a:tc>
                <a:extLst>
                  <a:ext uri="{0D108BD9-81ED-4DB2-BD59-A6C34878D82A}">
                    <a16:rowId xmlns:a16="http://schemas.microsoft.com/office/drawing/2014/main" val="479529871"/>
                  </a:ext>
                </a:extLst>
              </a:tr>
              <a:tr h="512354">
                <a:tc>
                  <a:txBody>
                    <a:bodyPr/>
                    <a:lstStyle/>
                    <a:p>
                      <a:endParaRPr lang="en-FR" dirty="0"/>
                    </a:p>
                  </a:txBody>
                  <a:tcPr/>
                </a:tc>
                <a:tc>
                  <a:txBody>
                    <a:bodyPr/>
                    <a:lstStyle/>
                    <a:p>
                      <a:endParaRPr lang="en-FR" dirty="0"/>
                    </a:p>
                  </a:txBody>
                  <a:tcPr/>
                </a:tc>
                <a:tc>
                  <a:txBody>
                    <a:bodyPr/>
                    <a:lstStyle/>
                    <a:p>
                      <a:endParaRPr lang="en-FR" dirty="0"/>
                    </a:p>
                  </a:txBody>
                  <a:tcPr/>
                </a:tc>
                <a:extLst>
                  <a:ext uri="{0D108BD9-81ED-4DB2-BD59-A6C34878D82A}">
                    <a16:rowId xmlns:a16="http://schemas.microsoft.com/office/drawing/2014/main" val="4285233244"/>
                  </a:ext>
                </a:extLst>
              </a:tr>
            </a:tbl>
          </a:graphicData>
        </a:graphic>
      </p:graphicFrame>
    </p:spTree>
    <p:extLst>
      <p:ext uri="{BB962C8B-B14F-4D97-AF65-F5344CB8AC3E}">
        <p14:creationId xmlns:p14="http://schemas.microsoft.com/office/powerpoint/2010/main" val="2058454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0F860-667F-BF47-823E-2B9FF622E76E}"/>
              </a:ext>
            </a:extLst>
          </p:cNvPr>
          <p:cNvSpPr>
            <a:spLocks noGrp="1"/>
          </p:cNvSpPr>
          <p:nvPr>
            <p:ph type="title"/>
          </p:nvPr>
        </p:nvSpPr>
        <p:spPr>
          <a:xfrm>
            <a:off x="252919" y="1123837"/>
            <a:ext cx="2947482" cy="1619363"/>
          </a:xfrm>
        </p:spPr>
        <p:txBody>
          <a:bodyPr/>
          <a:lstStyle/>
          <a:p>
            <a:r>
              <a:rPr lang="fr-FR" dirty="0"/>
              <a:t>Budget</a:t>
            </a:r>
            <a:endParaRPr lang="en-FR" dirty="0"/>
          </a:p>
        </p:txBody>
      </p:sp>
      <p:sp>
        <p:nvSpPr>
          <p:cNvPr id="3" name="Content Placeholder 2">
            <a:extLst>
              <a:ext uri="{FF2B5EF4-FFF2-40B4-BE49-F238E27FC236}">
                <a16:creationId xmlns:a16="http://schemas.microsoft.com/office/drawing/2014/main" id="{F457383B-CF53-DD41-9146-68351F0C8332}"/>
              </a:ext>
            </a:extLst>
          </p:cNvPr>
          <p:cNvSpPr>
            <a:spLocks noGrp="1"/>
          </p:cNvSpPr>
          <p:nvPr>
            <p:ph idx="1"/>
          </p:nvPr>
        </p:nvSpPr>
        <p:spPr/>
        <p:txBody>
          <a:bodyPr/>
          <a:lstStyle/>
          <a:p>
            <a:r>
              <a:rPr lang="en-FR" dirty="0"/>
              <a:t>Chaque action a un coût déduit du budget du maire</a:t>
            </a:r>
          </a:p>
          <a:p>
            <a:r>
              <a:rPr lang="en-FR" dirty="0"/>
              <a:t>Le budget est collecté sur les impôts de la population (qui peut déménager hors de la ville si mécontent) et les taxes sur l’essence et les tickets / abonnements de transport</a:t>
            </a:r>
          </a:p>
          <a:p>
            <a:r>
              <a:rPr lang="en-FR" dirty="0"/>
              <a:t>A chaque tour le maire doit payer</a:t>
            </a:r>
          </a:p>
          <a:p>
            <a:pPr lvl="1"/>
            <a:r>
              <a:rPr lang="en-GB" dirty="0"/>
              <a:t>L</a:t>
            </a:r>
            <a:r>
              <a:rPr lang="en-FR" dirty="0"/>
              <a:t>’entretien du réseau routier et des espaces verts</a:t>
            </a:r>
          </a:p>
          <a:p>
            <a:pPr lvl="1"/>
            <a:r>
              <a:rPr lang="en-GB" dirty="0"/>
              <a:t>L</a:t>
            </a:r>
            <a:r>
              <a:rPr lang="en-FR" dirty="0"/>
              <a:t>’essence des bus qui circulent</a:t>
            </a:r>
          </a:p>
          <a:p>
            <a:pPr lvl="1"/>
            <a:r>
              <a:rPr lang="en-GB" dirty="0"/>
              <a:t>C</a:t>
            </a:r>
            <a:r>
              <a:rPr lang="en-FR" dirty="0"/>
              <a:t>oûts de nettoyage et sécurité de la ville</a:t>
            </a:r>
          </a:p>
          <a:p>
            <a:r>
              <a:rPr lang="en-FR" dirty="0"/>
              <a:t>Pour faire des économies le maire peut</a:t>
            </a:r>
          </a:p>
          <a:p>
            <a:pPr lvl="1"/>
            <a:r>
              <a:rPr lang="en-GB" dirty="0"/>
              <a:t>A</a:t>
            </a:r>
            <a:r>
              <a:rPr lang="en-FR" dirty="0"/>
              <a:t>ugmenter les tarifs du bus, les prix de l’essence, les impôts</a:t>
            </a:r>
          </a:p>
          <a:p>
            <a:pPr lvl="1"/>
            <a:r>
              <a:rPr lang="en-GB" dirty="0"/>
              <a:t>D</a:t>
            </a:r>
            <a:r>
              <a:rPr lang="en-FR" dirty="0"/>
              <a:t>iminuer les passages de bus</a:t>
            </a:r>
          </a:p>
          <a:p>
            <a:pPr lvl="1"/>
            <a:r>
              <a:rPr lang="en-GB" dirty="0"/>
              <a:t>M</a:t>
            </a:r>
            <a:r>
              <a:rPr lang="en-FR" dirty="0"/>
              <a:t>oins entretenir les routes</a:t>
            </a:r>
          </a:p>
        </p:txBody>
      </p:sp>
      <p:pic>
        <p:nvPicPr>
          <p:cNvPr id="5" name="Picture 4">
            <a:extLst>
              <a:ext uri="{FF2B5EF4-FFF2-40B4-BE49-F238E27FC236}">
                <a16:creationId xmlns:a16="http://schemas.microsoft.com/office/drawing/2014/main" id="{34F9D61B-BD42-DB40-A1B7-77194EE4C29D}"/>
              </a:ext>
            </a:extLst>
          </p:cNvPr>
          <p:cNvPicPr>
            <a:picLocks noChangeAspect="1"/>
          </p:cNvPicPr>
          <p:nvPr/>
        </p:nvPicPr>
        <p:blipFill>
          <a:blip r:embed="rId2"/>
          <a:stretch>
            <a:fillRect/>
          </a:stretch>
        </p:blipFill>
        <p:spPr>
          <a:xfrm>
            <a:off x="101060" y="2808513"/>
            <a:ext cx="3251200" cy="3251200"/>
          </a:xfrm>
          <a:prstGeom prst="rect">
            <a:avLst/>
          </a:prstGeom>
        </p:spPr>
      </p:pic>
    </p:spTree>
    <p:extLst>
      <p:ext uri="{BB962C8B-B14F-4D97-AF65-F5344CB8AC3E}">
        <p14:creationId xmlns:p14="http://schemas.microsoft.com/office/powerpoint/2010/main" val="1642285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60F01-02B3-644D-9F08-ADF7BA208694}"/>
              </a:ext>
            </a:extLst>
          </p:cNvPr>
          <p:cNvSpPr>
            <a:spLocks noGrp="1"/>
          </p:cNvSpPr>
          <p:nvPr>
            <p:ph type="title"/>
          </p:nvPr>
        </p:nvSpPr>
        <p:spPr>
          <a:xfrm>
            <a:off x="252919" y="1123838"/>
            <a:ext cx="2947482" cy="1336334"/>
          </a:xfrm>
        </p:spPr>
        <p:txBody>
          <a:bodyPr>
            <a:normAutofit/>
          </a:bodyPr>
          <a:lstStyle/>
          <a:p>
            <a:r>
              <a:rPr lang="fr-FR" dirty="0" err="1"/>
              <a:t>Space</a:t>
            </a:r>
            <a:r>
              <a:rPr lang="fr-FR" dirty="0"/>
              <a:t> sharing </a:t>
            </a:r>
            <a:r>
              <a:rPr lang="fr-FR" dirty="0" err="1"/>
              <a:t>constraints</a:t>
            </a:r>
            <a:endParaRPr lang="en-FR" dirty="0"/>
          </a:p>
        </p:txBody>
      </p:sp>
      <p:sp>
        <p:nvSpPr>
          <p:cNvPr id="3" name="Content Placeholder 2">
            <a:extLst>
              <a:ext uri="{FF2B5EF4-FFF2-40B4-BE49-F238E27FC236}">
                <a16:creationId xmlns:a16="http://schemas.microsoft.com/office/drawing/2014/main" id="{E655BC98-BCE9-514B-A51C-68F323DC0FA0}"/>
              </a:ext>
            </a:extLst>
          </p:cNvPr>
          <p:cNvSpPr>
            <a:spLocks noGrp="1"/>
          </p:cNvSpPr>
          <p:nvPr>
            <p:ph idx="1"/>
          </p:nvPr>
        </p:nvSpPr>
        <p:spPr/>
        <p:txBody>
          <a:bodyPr/>
          <a:lstStyle/>
          <a:p>
            <a:r>
              <a:rPr lang="en-FR" dirty="0"/>
              <a:t>La ville a un espace limité !</a:t>
            </a:r>
          </a:p>
          <a:p>
            <a:r>
              <a:rPr lang="en-FR" dirty="0"/>
              <a:t>Le maire doit faire des compromis sur l’utilisation de l’espace</a:t>
            </a:r>
          </a:p>
          <a:p>
            <a:r>
              <a:rPr lang="en-GB" dirty="0"/>
              <a:t>E</a:t>
            </a:r>
            <a:r>
              <a:rPr lang="en-FR" dirty="0"/>
              <a:t>n particulier</a:t>
            </a:r>
          </a:p>
          <a:p>
            <a:pPr lvl="1"/>
            <a:r>
              <a:rPr lang="en-GB" dirty="0"/>
              <a:t>C</a:t>
            </a:r>
            <a:r>
              <a:rPr lang="en-FR" dirty="0"/>
              <a:t>onstruire des parkings se fait aux dépends des espaces verts, et vice versa</a:t>
            </a:r>
          </a:p>
          <a:p>
            <a:pPr lvl="1"/>
            <a:r>
              <a:rPr lang="en-GB" dirty="0"/>
              <a:t>U</a:t>
            </a:r>
            <a:r>
              <a:rPr lang="en-FR" dirty="0"/>
              <a:t>ne piste cyclable ou une voie dédiée aux bus se fait aux dépends d’une voie de circulation</a:t>
            </a:r>
          </a:p>
          <a:p>
            <a:r>
              <a:rPr lang="en-FR" dirty="0"/>
              <a:t>La cohabitation des modes est risquée : accidents, pollution</a:t>
            </a:r>
          </a:p>
          <a:p>
            <a:r>
              <a:rPr lang="en-FR" dirty="0"/>
              <a:t>Chaque mode a besoin d’assez d’espace (sinon: bouchons, impossibilité de se garer...)</a:t>
            </a:r>
          </a:p>
          <a:p>
            <a:r>
              <a:rPr lang="en-FR" dirty="0"/>
              <a:t>Il faut donc esssayer d’optimiser le </a:t>
            </a:r>
            <a:r>
              <a:rPr lang="en-FR" b="1" dirty="0"/>
              <a:t>partage</a:t>
            </a:r>
            <a:r>
              <a:rPr lang="en-FR" dirty="0"/>
              <a:t> de l’espace</a:t>
            </a:r>
          </a:p>
          <a:p>
            <a:pPr lvl="1"/>
            <a:endParaRPr lang="en-FR" dirty="0"/>
          </a:p>
        </p:txBody>
      </p:sp>
      <p:pic>
        <p:nvPicPr>
          <p:cNvPr id="5" name="Picture 4">
            <a:extLst>
              <a:ext uri="{FF2B5EF4-FFF2-40B4-BE49-F238E27FC236}">
                <a16:creationId xmlns:a16="http://schemas.microsoft.com/office/drawing/2014/main" id="{3601D675-0B2A-144A-8821-FED324F0ACDE}"/>
              </a:ext>
            </a:extLst>
          </p:cNvPr>
          <p:cNvPicPr>
            <a:picLocks noChangeAspect="1"/>
          </p:cNvPicPr>
          <p:nvPr/>
        </p:nvPicPr>
        <p:blipFill>
          <a:blip r:embed="rId2"/>
          <a:stretch>
            <a:fillRect/>
          </a:stretch>
        </p:blipFill>
        <p:spPr>
          <a:xfrm>
            <a:off x="139160" y="3938232"/>
            <a:ext cx="3175000" cy="2032000"/>
          </a:xfrm>
          <a:prstGeom prst="rect">
            <a:avLst/>
          </a:prstGeom>
        </p:spPr>
      </p:pic>
    </p:spTree>
    <p:extLst>
      <p:ext uri="{BB962C8B-B14F-4D97-AF65-F5344CB8AC3E}">
        <p14:creationId xmlns:p14="http://schemas.microsoft.com/office/powerpoint/2010/main" val="3481932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A5B058-4CEC-D34E-B1C7-ED742A7B2D8D}"/>
              </a:ext>
            </a:extLst>
          </p:cNvPr>
          <p:cNvSpPr>
            <a:spLocks noGrp="1"/>
          </p:cNvSpPr>
          <p:nvPr>
            <p:ph type="title"/>
          </p:nvPr>
        </p:nvSpPr>
        <p:spPr/>
        <p:txBody>
          <a:bodyPr/>
          <a:lstStyle/>
          <a:p>
            <a:r>
              <a:rPr lang="en-FR" dirty="0"/>
              <a:t>Game interface</a:t>
            </a:r>
          </a:p>
        </p:txBody>
      </p:sp>
      <p:sp>
        <p:nvSpPr>
          <p:cNvPr id="5" name="Text Placeholder 4">
            <a:extLst>
              <a:ext uri="{FF2B5EF4-FFF2-40B4-BE49-F238E27FC236}">
                <a16:creationId xmlns:a16="http://schemas.microsoft.com/office/drawing/2014/main" id="{2F1415DF-6710-624E-ADB6-6160DE841A3B}"/>
              </a:ext>
            </a:extLst>
          </p:cNvPr>
          <p:cNvSpPr>
            <a:spLocks noGrp="1"/>
          </p:cNvSpPr>
          <p:nvPr>
            <p:ph type="body" idx="1"/>
          </p:nvPr>
        </p:nvSpPr>
        <p:spPr/>
        <p:txBody>
          <a:bodyPr/>
          <a:lstStyle/>
          <a:p>
            <a:r>
              <a:rPr lang="en-GB" dirty="0"/>
              <a:t>I</a:t>
            </a:r>
            <a:r>
              <a:rPr lang="en-FR" dirty="0"/>
              <a:t>mplementation in GAMA</a:t>
            </a:r>
          </a:p>
        </p:txBody>
      </p:sp>
    </p:spTree>
    <p:extLst>
      <p:ext uri="{BB962C8B-B14F-4D97-AF65-F5344CB8AC3E}">
        <p14:creationId xmlns:p14="http://schemas.microsoft.com/office/powerpoint/2010/main" val="1197682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BF75-CF31-734C-A954-830B13927216}"/>
              </a:ext>
            </a:extLst>
          </p:cNvPr>
          <p:cNvSpPr>
            <a:spLocks noGrp="1"/>
          </p:cNvSpPr>
          <p:nvPr>
            <p:ph type="title"/>
          </p:nvPr>
        </p:nvSpPr>
        <p:spPr/>
        <p:txBody>
          <a:bodyPr/>
          <a:lstStyle/>
          <a:p>
            <a:r>
              <a:rPr lang="en-FR" dirty="0"/>
              <a:t>Game screenshot</a:t>
            </a:r>
          </a:p>
        </p:txBody>
      </p:sp>
      <p:sp>
        <p:nvSpPr>
          <p:cNvPr id="14" name="Content Placeholder 13">
            <a:extLst>
              <a:ext uri="{FF2B5EF4-FFF2-40B4-BE49-F238E27FC236}">
                <a16:creationId xmlns:a16="http://schemas.microsoft.com/office/drawing/2014/main" id="{3DE4EF33-238B-2F47-8F3C-D6012156B1EC}"/>
              </a:ext>
            </a:extLst>
          </p:cNvPr>
          <p:cNvSpPr>
            <a:spLocks noGrp="1"/>
          </p:cNvSpPr>
          <p:nvPr>
            <p:ph idx="1"/>
          </p:nvPr>
        </p:nvSpPr>
        <p:spPr/>
        <p:txBody>
          <a:bodyPr/>
          <a:lstStyle/>
          <a:p>
            <a:endParaRPr lang="en-FR"/>
          </a:p>
        </p:txBody>
      </p:sp>
      <p:pic>
        <p:nvPicPr>
          <p:cNvPr id="12" name="Content Placeholder 4">
            <a:extLst>
              <a:ext uri="{FF2B5EF4-FFF2-40B4-BE49-F238E27FC236}">
                <a16:creationId xmlns:a16="http://schemas.microsoft.com/office/drawing/2014/main" id="{AB2A08E3-46D8-F44F-B903-66C188347B45}"/>
              </a:ext>
            </a:extLst>
          </p:cNvPr>
          <p:cNvPicPr>
            <a:picLocks noChangeAspect="1"/>
          </p:cNvPicPr>
          <p:nvPr/>
        </p:nvPicPr>
        <p:blipFill>
          <a:blip r:embed="rId2"/>
          <a:stretch>
            <a:fillRect/>
          </a:stretch>
        </p:blipFill>
        <p:spPr>
          <a:xfrm>
            <a:off x="13086413" y="981303"/>
            <a:ext cx="8072210" cy="4351338"/>
          </a:xfrm>
          <a:prstGeom prst="rect">
            <a:avLst/>
          </a:prstGeom>
        </p:spPr>
      </p:pic>
      <p:pic>
        <p:nvPicPr>
          <p:cNvPr id="13" name="Picture 12">
            <a:extLst>
              <a:ext uri="{FF2B5EF4-FFF2-40B4-BE49-F238E27FC236}">
                <a16:creationId xmlns:a16="http://schemas.microsoft.com/office/drawing/2014/main" id="{720A99D4-2EF6-EE4D-A20E-238841076E8F}"/>
              </a:ext>
            </a:extLst>
          </p:cNvPr>
          <p:cNvPicPr>
            <a:picLocks noChangeAspect="1"/>
          </p:cNvPicPr>
          <p:nvPr/>
        </p:nvPicPr>
        <p:blipFill>
          <a:blip r:embed="rId3"/>
          <a:stretch>
            <a:fillRect/>
          </a:stretch>
        </p:blipFill>
        <p:spPr>
          <a:xfrm>
            <a:off x="2559235" y="794202"/>
            <a:ext cx="9632766" cy="5321785"/>
          </a:xfrm>
          <a:prstGeom prst="rect">
            <a:avLst/>
          </a:prstGeom>
        </p:spPr>
      </p:pic>
    </p:spTree>
    <p:extLst>
      <p:ext uri="{BB962C8B-B14F-4D97-AF65-F5344CB8AC3E}">
        <p14:creationId xmlns:p14="http://schemas.microsoft.com/office/powerpoint/2010/main" val="945728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FB6D5-4CFB-CE4F-90CD-C3A0365F9096}"/>
              </a:ext>
            </a:extLst>
          </p:cNvPr>
          <p:cNvSpPr>
            <a:spLocks noGrp="1"/>
          </p:cNvSpPr>
          <p:nvPr>
            <p:ph type="title"/>
          </p:nvPr>
        </p:nvSpPr>
        <p:spPr/>
        <p:txBody>
          <a:bodyPr/>
          <a:lstStyle/>
          <a:p>
            <a:r>
              <a:rPr lang="en-FR" dirty="0"/>
              <a:t>Actions</a:t>
            </a:r>
          </a:p>
        </p:txBody>
      </p:sp>
      <p:pic>
        <p:nvPicPr>
          <p:cNvPr id="11" name="Content Placeholder 10">
            <a:extLst>
              <a:ext uri="{FF2B5EF4-FFF2-40B4-BE49-F238E27FC236}">
                <a16:creationId xmlns:a16="http://schemas.microsoft.com/office/drawing/2014/main" id="{565D1BD7-8DD9-7E42-8696-814C3634E2D4}"/>
              </a:ext>
            </a:extLst>
          </p:cNvPr>
          <p:cNvPicPr>
            <a:picLocks noGrp="1" noChangeAspect="1"/>
          </p:cNvPicPr>
          <p:nvPr>
            <p:ph sz="half" idx="1"/>
          </p:nvPr>
        </p:nvPicPr>
        <p:blipFill>
          <a:blip r:embed="rId3"/>
          <a:stretch>
            <a:fillRect/>
          </a:stretch>
        </p:blipFill>
        <p:spPr>
          <a:xfrm>
            <a:off x="3867150" y="1935059"/>
            <a:ext cx="3475038" cy="2987883"/>
          </a:xfrm>
        </p:spPr>
      </p:pic>
      <p:sp>
        <p:nvSpPr>
          <p:cNvPr id="9" name="Content Placeholder 8">
            <a:extLst>
              <a:ext uri="{FF2B5EF4-FFF2-40B4-BE49-F238E27FC236}">
                <a16:creationId xmlns:a16="http://schemas.microsoft.com/office/drawing/2014/main" id="{CE4B1E8B-3CE0-E74F-B16A-4C38E209B236}"/>
              </a:ext>
            </a:extLst>
          </p:cNvPr>
          <p:cNvSpPr>
            <a:spLocks noGrp="1"/>
          </p:cNvSpPr>
          <p:nvPr>
            <p:ph sz="half" idx="2"/>
          </p:nvPr>
        </p:nvSpPr>
        <p:spPr/>
        <p:txBody>
          <a:bodyPr/>
          <a:lstStyle/>
          <a:p>
            <a:r>
              <a:rPr lang="en-FR" dirty="0"/>
              <a:t>Change petrol price; tax rate; bus ticket price; forbid cars in town</a:t>
            </a:r>
          </a:p>
          <a:p>
            <a:r>
              <a:rPr lang="en-FR" dirty="0"/>
              <a:t>Build cycling lanes; plant trees; repair one road; repair all roads</a:t>
            </a:r>
          </a:p>
          <a:p>
            <a:r>
              <a:rPr lang="en-FR" dirty="0"/>
              <a:t>Install security cameras; build carparks; change bus frequency or capacity; add new bus stops</a:t>
            </a:r>
          </a:p>
          <a:p>
            <a:r>
              <a:rPr lang="en-FR" dirty="0"/>
              <a:t>Each action has a cost, and an effect on the town indicators</a:t>
            </a:r>
          </a:p>
        </p:txBody>
      </p:sp>
    </p:spTree>
    <p:extLst>
      <p:ext uri="{BB962C8B-B14F-4D97-AF65-F5344CB8AC3E}">
        <p14:creationId xmlns:p14="http://schemas.microsoft.com/office/powerpoint/2010/main" val="464420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B0B741F-6E3E-B244-B341-6D4250F5FE57}"/>
              </a:ext>
            </a:extLst>
          </p:cNvPr>
          <p:cNvSpPr>
            <a:spLocks noGrp="1"/>
          </p:cNvSpPr>
          <p:nvPr>
            <p:ph type="title"/>
          </p:nvPr>
        </p:nvSpPr>
        <p:spPr/>
        <p:txBody>
          <a:bodyPr/>
          <a:lstStyle/>
          <a:p>
            <a:r>
              <a:rPr lang="en-FR" dirty="0"/>
              <a:t>Visualisation / feedback</a:t>
            </a:r>
          </a:p>
        </p:txBody>
      </p:sp>
      <p:sp>
        <p:nvSpPr>
          <p:cNvPr id="8" name="Text Placeholder 7">
            <a:extLst>
              <a:ext uri="{FF2B5EF4-FFF2-40B4-BE49-F238E27FC236}">
                <a16:creationId xmlns:a16="http://schemas.microsoft.com/office/drawing/2014/main" id="{9912611D-52DB-7848-8E38-7DEDA9C83139}"/>
              </a:ext>
            </a:extLst>
          </p:cNvPr>
          <p:cNvSpPr>
            <a:spLocks noGrp="1"/>
          </p:cNvSpPr>
          <p:nvPr>
            <p:ph type="body" idx="1"/>
          </p:nvPr>
        </p:nvSpPr>
        <p:spPr/>
        <p:txBody>
          <a:bodyPr/>
          <a:lstStyle/>
          <a:p>
            <a:r>
              <a:rPr lang="en-FR" dirty="0"/>
              <a:t>Interface design</a:t>
            </a:r>
          </a:p>
        </p:txBody>
      </p:sp>
      <p:pic>
        <p:nvPicPr>
          <p:cNvPr id="10" name="Picture 9">
            <a:extLst>
              <a:ext uri="{FF2B5EF4-FFF2-40B4-BE49-F238E27FC236}">
                <a16:creationId xmlns:a16="http://schemas.microsoft.com/office/drawing/2014/main" id="{05DCF355-B1EE-9442-A735-D506A97161F8}"/>
              </a:ext>
            </a:extLst>
          </p:cNvPr>
          <p:cNvPicPr>
            <a:picLocks noChangeAspect="1"/>
          </p:cNvPicPr>
          <p:nvPr/>
        </p:nvPicPr>
        <p:blipFill>
          <a:blip r:embed="rId3"/>
          <a:stretch>
            <a:fillRect/>
          </a:stretch>
        </p:blipFill>
        <p:spPr>
          <a:xfrm>
            <a:off x="21771" y="3943939"/>
            <a:ext cx="3418114" cy="2132903"/>
          </a:xfrm>
          <a:prstGeom prst="rect">
            <a:avLst/>
          </a:prstGeom>
        </p:spPr>
      </p:pic>
    </p:spTree>
    <p:extLst>
      <p:ext uri="{BB962C8B-B14F-4D97-AF65-F5344CB8AC3E}">
        <p14:creationId xmlns:p14="http://schemas.microsoft.com/office/powerpoint/2010/main" val="2706278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817C99-2B85-8B4A-91F3-501E1EAAC4BB}"/>
              </a:ext>
            </a:extLst>
          </p:cNvPr>
          <p:cNvSpPr>
            <a:spLocks noGrp="1"/>
          </p:cNvSpPr>
          <p:nvPr>
            <p:ph type="title"/>
          </p:nvPr>
        </p:nvSpPr>
        <p:spPr/>
        <p:txBody>
          <a:bodyPr/>
          <a:lstStyle/>
          <a:p>
            <a:r>
              <a:rPr lang="en-FR" dirty="0"/>
              <a:t>POPULATION MODEL</a:t>
            </a:r>
          </a:p>
        </p:txBody>
      </p:sp>
      <p:sp>
        <p:nvSpPr>
          <p:cNvPr id="5" name="Text Placeholder 4">
            <a:extLst>
              <a:ext uri="{FF2B5EF4-FFF2-40B4-BE49-F238E27FC236}">
                <a16:creationId xmlns:a16="http://schemas.microsoft.com/office/drawing/2014/main" id="{227CAB2B-6AB6-0C45-8028-9647E8984FD9}"/>
              </a:ext>
            </a:extLst>
          </p:cNvPr>
          <p:cNvSpPr>
            <a:spLocks noGrp="1"/>
          </p:cNvSpPr>
          <p:nvPr>
            <p:ph type="body" idx="1"/>
          </p:nvPr>
        </p:nvSpPr>
        <p:spPr/>
        <p:txBody>
          <a:bodyPr/>
          <a:lstStyle/>
          <a:p>
            <a:endParaRPr lang="en-FR"/>
          </a:p>
        </p:txBody>
      </p:sp>
      <p:pic>
        <p:nvPicPr>
          <p:cNvPr id="3" name="Picture 2">
            <a:extLst>
              <a:ext uri="{FF2B5EF4-FFF2-40B4-BE49-F238E27FC236}">
                <a16:creationId xmlns:a16="http://schemas.microsoft.com/office/drawing/2014/main" id="{20C13F8F-F891-3E4E-8443-F695073B25AD}"/>
              </a:ext>
            </a:extLst>
          </p:cNvPr>
          <p:cNvPicPr>
            <a:picLocks noChangeAspect="1"/>
          </p:cNvPicPr>
          <p:nvPr/>
        </p:nvPicPr>
        <p:blipFill>
          <a:blip r:embed="rId2"/>
          <a:stretch>
            <a:fillRect/>
          </a:stretch>
        </p:blipFill>
        <p:spPr>
          <a:xfrm>
            <a:off x="44449" y="4053942"/>
            <a:ext cx="3351893" cy="1889658"/>
          </a:xfrm>
          <a:prstGeom prst="rect">
            <a:avLst/>
          </a:prstGeom>
        </p:spPr>
      </p:pic>
    </p:spTree>
    <p:extLst>
      <p:ext uri="{BB962C8B-B14F-4D97-AF65-F5344CB8AC3E}">
        <p14:creationId xmlns:p14="http://schemas.microsoft.com/office/powerpoint/2010/main" val="740152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56E6CA-7637-C44A-AB1F-DAC6E242BC5E}"/>
              </a:ext>
            </a:extLst>
          </p:cNvPr>
          <p:cNvSpPr>
            <a:spLocks noGrp="1"/>
          </p:cNvSpPr>
          <p:nvPr>
            <p:ph type="title"/>
          </p:nvPr>
        </p:nvSpPr>
        <p:spPr>
          <a:xfrm>
            <a:off x="252919" y="1123837"/>
            <a:ext cx="2947482" cy="1413115"/>
          </a:xfrm>
        </p:spPr>
        <p:txBody>
          <a:bodyPr/>
          <a:lstStyle/>
          <a:p>
            <a:r>
              <a:rPr lang="en-FR" dirty="0"/>
              <a:t>But du joueur</a:t>
            </a:r>
          </a:p>
        </p:txBody>
      </p:sp>
      <p:sp>
        <p:nvSpPr>
          <p:cNvPr id="5" name="Content Placeholder 4">
            <a:extLst>
              <a:ext uri="{FF2B5EF4-FFF2-40B4-BE49-F238E27FC236}">
                <a16:creationId xmlns:a16="http://schemas.microsoft.com/office/drawing/2014/main" id="{0730DF04-1B27-F243-82AE-48C4BA19AC76}"/>
              </a:ext>
            </a:extLst>
          </p:cNvPr>
          <p:cNvSpPr>
            <a:spLocks noGrp="1"/>
          </p:cNvSpPr>
          <p:nvPr>
            <p:ph idx="1"/>
          </p:nvPr>
        </p:nvSpPr>
        <p:spPr/>
        <p:txBody>
          <a:bodyPr>
            <a:normAutofit lnSpcReduction="10000"/>
          </a:bodyPr>
          <a:lstStyle/>
          <a:p>
            <a:r>
              <a:rPr lang="en-FR" sz="2800" dirty="0"/>
              <a:t>Optimiser des indicateurs</a:t>
            </a:r>
            <a:br>
              <a:rPr lang="en-FR" sz="2800" dirty="0"/>
            </a:br>
            <a:r>
              <a:rPr lang="en-FR" sz="2800" b="1" dirty="0">
                <a:solidFill>
                  <a:srgbClr val="FF0000"/>
                </a:solidFill>
              </a:rPr>
              <a:t>(lesquels? </a:t>
            </a:r>
            <a:r>
              <a:rPr lang="en-GB" sz="2800" b="1" dirty="0">
                <a:solidFill>
                  <a:srgbClr val="FF0000"/>
                </a:solidFill>
              </a:rPr>
              <a:t>P</a:t>
            </a:r>
            <a:r>
              <a:rPr lang="en-FR" sz="2800" b="1" dirty="0">
                <a:solidFill>
                  <a:srgbClr val="FF0000"/>
                </a:solidFill>
              </a:rPr>
              <a:t>as trop d’un coup!)</a:t>
            </a:r>
          </a:p>
          <a:p>
            <a:pPr lvl="1"/>
            <a:r>
              <a:rPr lang="en-GB" sz="2400" dirty="0">
                <a:solidFill>
                  <a:schemeClr val="tx1"/>
                </a:solidFill>
              </a:rPr>
              <a:t>Distribution des modes de transport ? Abandon voiture? </a:t>
            </a:r>
          </a:p>
          <a:p>
            <a:pPr lvl="1"/>
            <a:r>
              <a:rPr lang="en-GB" sz="2400" dirty="0">
                <a:solidFill>
                  <a:schemeClr val="tx1"/>
                </a:solidFill>
              </a:rPr>
              <a:t>Couverture </a:t>
            </a:r>
            <a:r>
              <a:rPr lang="en-GB" sz="2400" dirty="0" err="1">
                <a:solidFill>
                  <a:schemeClr val="tx1"/>
                </a:solidFill>
              </a:rPr>
              <a:t>parfaite</a:t>
            </a:r>
            <a:r>
              <a:rPr lang="en-GB" sz="2400" dirty="0">
                <a:solidFill>
                  <a:schemeClr val="tx1"/>
                </a:solidFill>
              </a:rPr>
              <a:t> des bus ?</a:t>
            </a:r>
          </a:p>
          <a:p>
            <a:pPr lvl="1"/>
            <a:r>
              <a:rPr lang="en-GB" sz="2400" dirty="0">
                <a:solidFill>
                  <a:schemeClr val="tx1"/>
                </a:solidFill>
              </a:rPr>
              <a:t>Partage de </a:t>
            </a:r>
            <a:r>
              <a:rPr lang="en-GB" sz="2400" dirty="0" err="1">
                <a:solidFill>
                  <a:schemeClr val="tx1"/>
                </a:solidFill>
              </a:rPr>
              <a:t>l’espace</a:t>
            </a:r>
            <a:r>
              <a:rPr lang="en-GB" sz="2400" dirty="0">
                <a:solidFill>
                  <a:schemeClr val="tx1"/>
                </a:solidFill>
              </a:rPr>
              <a:t>? </a:t>
            </a:r>
            <a:r>
              <a:rPr lang="en-GB" sz="2400" dirty="0">
                <a:solidFill>
                  <a:srgbClr val="FF0000"/>
                </a:solidFill>
              </a:rPr>
              <a:t>Comment le </a:t>
            </a:r>
            <a:r>
              <a:rPr lang="en-GB" sz="2400" dirty="0" err="1">
                <a:solidFill>
                  <a:srgbClr val="FF0000"/>
                </a:solidFill>
              </a:rPr>
              <a:t>mesurer</a:t>
            </a:r>
            <a:r>
              <a:rPr lang="en-GB" sz="2400" dirty="0">
                <a:solidFill>
                  <a:srgbClr val="FF0000"/>
                </a:solidFill>
              </a:rPr>
              <a:t> ?</a:t>
            </a:r>
          </a:p>
          <a:p>
            <a:pPr lvl="1"/>
            <a:r>
              <a:rPr lang="en-GB" sz="2400" dirty="0">
                <a:solidFill>
                  <a:schemeClr val="tx1"/>
                </a:solidFill>
              </a:rPr>
              <a:t>Temps </a:t>
            </a:r>
            <a:r>
              <a:rPr lang="en-GB" sz="2400" dirty="0" err="1">
                <a:solidFill>
                  <a:schemeClr val="tx1"/>
                </a:solidFill>
              </a:rPr>
              <a:t>moyen</a:t>
            </a:r>
            <a:r>
              <a:rPr lang="en-GB" sz="2400" dirty="0">
                <a:solidFill>
                  <a:schemeClr val="tx1"/>
                </a:solidFill>
              </a:rPr>
              <a:t> de </a:t>
            </a:r>
            <a:r>
              <a:rPr lang="en-GB" sz="2400" dirty="0" err="1">
                <a:solidFill>
                  <a:schemeClr val="tx1"/>
                </a:solidFill>
              </a:rPr>
              <a:t>trajet</a:t>
            </a:r>
            <a:r>
              <a:rPr lang="en-GB" sz="2400" dirty="0">
                <a:solidFill>
                  <a:schemeClr val="tx1"/>
                </a:solidFill>
              </a:rPr>
              <a:t>? </a:t>
            </a:r>
            <a:r>
              <a:rPr lang="en-GB" sz="2400" dirty="0">
                <a:solidFill>
                  <a:srgbClr val="FF0000"/>
                </a:solidFill>
              </a:rPr>
              <a:t>Par mode ?</a:t>
            </a:r>
          </a:p>
          <a:p>
            <a:pPr lvl="1"/>
            <a:r>
              <a:rPr lang="en-GB" sz="2400" dirty="0">
                <a:solidFill>
                  <a:schemeClr val="tx1"/>
                </a:solidFill>
              </a:rPr>
              <a:t>Pollution? </a:t>
            </a:r>
            <a:r>
              <a:rPr lang="en-GB" sz="2400" dirty="0" err="1">
                <a:solidFill>
                  <a:srgbClr val="FF0000"/>
                </a:solidFill>
              </a:rPr>
              <a:t>Quel</a:t>
            </a:r>
            <a:r>
              <a:rPr lang="en-GB" sz="2400" dirty="0">
                <a:solidFill>
                  <a:srgbClr val="FF0000"/>
                </a:solidFill>
              </a:rPr>
              <a:t> </a:t>
            </a:r>
            <a:r>
              <a:rPr lang="en-GB" sz="2400" dirty="0" err="1">
                <a:solidFill>
                  <a:srgbClr val="FF0000"/>
                </a:solidFill>
              </a:rPr>
              <a:t>seuil</a:t>
            </a:r>
            <a:r>
              <a:rPr lang="en-GB" sz="2400" dirty="0">
                <a:solidFill>
                  <a:srgbClr val="FF0000"/>
                </a:solidFill>
              </a:rPr>
              <a:t> ?</a:t>
            </a:r>
          </a:p>
          <a:p>
            <a:pPr lvl="1"/>
            <a:r>
              <a:rPr lang="en-GB" sz="2400" dirty="0">
                <a:solidFill>
                  <a:schemeClr val="tx1"/>
                </a:solidFill>
              </a:rPr>
              <a:t>Accidents ? </a:t>
            </a:r>
            <a:r>
              <a:rPr lang="en-GB" sz="2400" dirty="0" err="1">
                <a:solidFill>
                  <a:srgbClr val="FF0000"/>
                </a:solidFill>
              </a:rPr>
              <a:t>Cible</a:t>
            </a:r>
            <a:r>
              <a:rPr lang="en-GB" sz="2400" dirty="0">
                <a:solidFill>
                  <a:srgbClr val="FF0000"/>
                </a:solidFill>
              </a:rPr>
              <a:t> 0 ?</a:t>
            </a:r>
          </a:p>
          <a:p>
            <a:pPr lvl="1"/>
            <a:r>
              <a:rPr lang="en-GB" sz="2400" dirty="0" err="1">
                <a:solidFill>
                  <a:schemeClr val="tx1"/>
                </a:solidFill>
              </a:rPr>
              <a:t>Accessibilité</a:t>
            </a:r>
            <a:r>
              <a:rPr lang="en-GB" sz="2400" dirty="0">
                <a:solidFill>
                  <a:schemeClr val="tx1"/>
                </a:solidFill>
              </a:rPr>
              <a:t> (tout le monde </a:t>
            </a:r>
            <a:r>
              <a:rPr lang="en-GB" sz="2400" dirty="0" err="1">
                <a:solidFill>
                  <a:schemeClr val="tx1"/>
                </a:solidFill>
              </a:rPr>
              <a:t>peut</a:t>
            </a:r>
            <a:r>
              <a:rPr lang="en-GB" sz="2400" dirty="0">
                <a:solidFill>
                  <a:schemeClr val="tx1"/>
                </a:solidFill>
              </a:rPr>
              <a:t> se </a:t>
            </a:r>
            <a:r>
              <a:rPr lang="en-GB" sz="2400" dirty="0" err="1">
                <a:solidFill>
                  <a:schemeClr val="tx1"/>
                </a:solidFill>
              </a:rPr>
              <a:t>déplacer</a:t>
            </a:r>
            <a:r>
              <a:rPr lang="en-GB" sz="2400" dirty="0">
                <a:solidFill>
                  <a:schemeClr val="tx1"/>
                </a:solidFill>
              </a:rPr>
              <a:t>)</a:t>
            </a:r>
          </a:p>
          <a:p>
            <a:pPr lvl="1"/>
            <a:r>
              <a:rPr lang="en-GB" sz="2400" dirty="0" err="1">
                <a:solidFill>
                  <a:schemeClr val="tx1"/>
                </a:solidFill>
              </a:rPr>
              <a:t>Santé</a:t>
            </a:r>
            <a:r>
              <a:rPr lang="en-GB" sz="2400" dirty="0">
                <a:solidFill>
                  <a:schemeClr val="tx1"/>
                </a:solidFill>
              </a:rPr>
              <a:t> (accidents, pollution, </a:t>
            </a:r>
            <a:r>
              <a:rPr lang="en-GB" sz="2400" dirty="0" err="1">
                <a:solidFill>
                  <a:schemeClr val="tx1"/>
                </a:solidFill>
              </a:rPr>
              <a:t>sédentarité</a:t>
            </a:r>
            <a:r>
              <a:rPr lang="en-GB" sz="2400" dirty="0">
                <a:solidFill>
                  <a:schemeClr val="tx1"/>
                </a:solidFill>
              </a:rPr>
              <a:t>)</a:t>
            </a:r>
          </a:p>
          <a:p>
            <a:pPr lvl="1"/>
            <a:endParaRPr lang="en-FR" sz="2400" dirty="0">
              <a:solidFill>
                <a:schemeClr val="tx1"/>
              </a:solidFill>
            </a:endParaRPr>
          </a:p>
          <a:p>
            <a:r>
              <a:rPr lang="en-FR" sz="2800" dirty="0">
                <a:solidFill>
                  <a:schemeClr val="tx1"/>
                </a:solidFill>
              </a:rPr>
              <a:t>Satisfaire sa population pour être réélu </a:t>
            </a:r>
          </a:p>
        </p:txBody>
      </p:sp>
      <p:pic>
        <p:nvPicPr>
          <p:cNvPr id="9" name="Picture 8">
            <a:extLst>
              <a:ext uri="{FF2B5EF4-FFF2-40B4-BE49-F238E27FC236}">
                <a16:creationId xmlns:a16="http://schemas.microsoft.com/office/drawing/2014/main" id="{278D6714-0028-874E-9468-FB353D8D8AF2}"/>
              </a:ext>
            </a:extLst>
          </p:cNvPr>
          <p:cNvPicPr>
            <a:picLocks noChangeAspect="1"/>
          </p:cNvPicPr>
          <p:nvPr/>
        </p:nvPicPr>
        <p:blipFill>
          <a:blip r:embed="rId2"/>
          <a:stretch>
            <a:fillRect/>
          </a:stretch>
        </p:blipFill>
        <p:spPr>
          <a:xfrm>
            <a:off x="524932" y="2679529"/>
            <a:ext cx="2523068" cy="3305219"/>
          </a:xfrm>
          <a:prstGeom prst="rect">
            <a:avLst/>
          </a:prstGeom>
        </p:spPr>
      </p:pic>
    </p:spTree>
    <p:extLst>
      <p:ext uri="{BB962C8B-B14F-4D97-AF65-F5344CB8AC3E}">
        <p14:creationId xmlns:p14="http://schemas.microsoft.com/office/powerpoint/2010/main" val="23526757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B0523-5A5C-1D40-9DFB-5544DE087AEB}"/>
              </a:ext>
            </a:extLst>
          </p:cNvPr>
          <p:cNvSpPr>
            <a:spLocks noGrp="1"/>
          </p:cNvSpPr>
          <p:nvPr>
            <p:ph type="title"/>
          </p:nvPr>
        </p:nvSpPr>
        <p:spPr/>
        <p:txBody>
          <a:bodyPr/>
          <a:lstStyle/>
          <a:p>
            <a:r>
              <a:rPr lang="en-FR" dirty="0"/>
              <a:t>Indicateurs sur la population (secondaires)</a:t>
            </a:r>
          </a:p>
        </p:txBody>
      </p:sp>
      <p:sp>
        <p:nvSpPr>
          <p:cNvPr id="3" name="Content Placeholder 2">
            <a:extLst>
              <a:ext uri="{FF2B5EF4-FFF2-40B4-BE49-F238E27FC236}">
                <a16:creationId xmlns:a16="http://schemas.microsoft.com/office/drawing/2014/main" id="{8C740544-5D12-E14E-B2B0-4D321B735BAD}"/>
              </a:ext>
            </a:extLst>
          </p:cNvPr>
          <p:cNvSpPr>
            <a:spLocks noGrp="1"/>
          </p:cNvSpPr>
          <p:nvPr>
            <p:ph idx="1"/>
          </p:nvPr>
        </p:nvSpPr>
        <p:spPr/>
        <p:txBody>
          <a:bodyPr/>
          <a:lstStyle/>
          <a:p>
            <a:r>
              <a:rPr lang="en-FR" dirty="0"/>
              <a:t>Satisfaction (sur sa mobilité: peut utiliser son mode préféré ? </a:t>
            </a:r>
            <a:r>
              <a:rPr lang="en-GB" dirty="0"/>
              <a:t>D</a:t>
            </a:r>
            <a:r>
              <a:rPr lang="en-FR" dirty="0"/>
              <a:t>onne une bonne note à son mode habituel ?)</a:t>
            </a:r>
          </a:p>
          <a:p>
            <a:r>
              <a:rPr lang="en-FR" dirty="0"/>
              <a:t>Accessibilité, au sens du pourcentage qui dispose d’un moyen de se déplacer vers ses activités (proximité d’un bus / dispose d’une voiture / santé suffisante pour se déplacer à pieds / vélo)</a:t>
            </a:r>
          </a:p>
          <a:p>
            <a:r>
              <a:rPr lang="en-FR" dirty="0"/>
              <a:t>Santé (diminue si exposée à la pollution, sédentarité, accidents, bruit...; augmente avec l’exercice physique)</a:t>
            </a:r>
          </a:p>
        </p:txBody>
      </p:sp>
    </p:spTree>
    <p:extLst>
      <p:ext uri="{BB962C8B-B14F-4D97-AF65-F5344CB8AC3E}">
        <p14:creationId xmlns:p14="http://schemas.microsoft.com/office/powerpoint/2010/main" val="4171479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A2A48-AC92-5D46-854F-A71AC6BC3B11}"/>
              </a:ext>
            </a:extLst>
          </p:cNvPr>
          <p:cNvSpPr>
            <a:spLocks noGrp="1"/>
          </p:cNvSpPr>
          <p:nvPr>
            <p:ph type="title"/>
          </p:nvPr>
        </p:nvSpPr>
        <p:spPr>
          <a:xfrm>
            <a:off x="252919" y="1123837"/>
            <a:ext cx="2947482" cy="1401649"/>
          </a:xfrm>
        </p:spPr>
        <p:txBody>
          <a:bodyPr/>
          <a:lstStyle/>
          <a:p>
            <a:r>
              <a:rPr lang="en-FR" dirty="0"/>
              <a:t>But du jeu</a:t>
            </a:r>
          </a:p>
        </p:txBody>
      </p:sp>
      <p:sp>
        <p:nvSpPr>
          <p:cNvPr id="3" name="Content Placeholder 2">
            <a:extLst>
              <a:ext uri="{FF2B5EF4-FFF2-40B4-BE49-F238E27FC236}">
                <a16:creationId xmlns:a16="http://schemas.microsoft.com/office/drawing/2014/main" id="{3D9A0E42-F4CA-1544-9BC1-0282C8F01145}"/>
              </a:ext>
            </a:extLst>
          </p:cNvPr>
          <p:cNvSpPr>
            <a:spLocks noGrp="1"/>
          </p:cNvSpPr>
          <p:nvPr>
            <p:ph idx="1"/>
          </p:nvPr>
        </p:nvSpPr>
        <p:spPr/>
        <p:txBody>
          <a:bodyPr/>
          <a:lstStyle/>
          <a:p>
            <a:r>
              <a:rPr lang="en-FR" dirty="0"/>
              <a:t>Notre but est de faire </a:t>
            </a:r>
            <a:r>
              <a:rPr lang="en-FR" b="1" dirty="0">
                <a:solidFill>
                  <a:srgbClr val="0070C0"/>
                </a:solidFill>
              </a:rPr>
              <a:t>émerger des scénarios</a:t>
            </a:r>
            <a:r>
              <a:rPr lang="en-FR" dirty="0"/>
              <a:t>, en analysant les choix d’actions des joueurs</a:t>
            </a:r>
          </a:p>
          <a:p>
            <a:r>
              <a:rPr lang="en-FR" dirty="0"/>
              <a:t>Mais aussi de leur faire </a:t>
            </a:r>
            <a:r>
              <a:rPr lang="en-FR" b="1" dirty="0">
                <a:solidFill>
                  <a:srgbClr val="0070C0"/>
                </a:solidFill>
              </a:rPr>
              <a:t>comprendre</a:t>
            </a:r>
            <a:r>
              <a:rPr lang="en-FR" dirty="0"/>
              <a:t> les </a:t>
            </a:r>
            <a:r>
              <a:rPr lang="en-FR" b="1" dirty="0">
                <a:solidFill>
                  <a:srgbClr val="0070C0"/>
                </a:solidFill>
              </a:rPr>
              <a:t>enjeux</a:t>
            </a:r>
            <a:r>
              <a:rPr lang="en-FR" dirty="0"/>
              <a:t> (dangers de la pollution sur la santé si trop de voitures; espace limité à partager entre toutes les mobilités; accessibilité à tous; ...) et les possibles </a:t>
            </a:r>
            <a:r>
              <a:rPr lang="en-FR" b="1" dirty="0">
                <a:solidFill>
                  <a:srgbClr val="0070C0"/>
                </a:solidFill>
              </a:rPr>
              <a:t>effets contradictoires</a:t>
            </a:r>
            <a:r>
              <a:rPr lang="en-FR" dirty="0"/>
              <a:t> (si on rajoute des voies de circulation aux dépends des pistes cyclables, il y aura aussi sans doute plus de voitures...) ou </a:t>
            </a:r>
            <a:r>
              <a:rPr lang="en-FR" b="1" dirty="0">
                <a:solidFill>
                  <a:srgbClr val="0070C0"/>
                </a:solidFill>
              </a:rPr>
              <a:t>rebond</a:t>
            </a:r>
            <a:r>
              <a:rPr lang="en-FR" dirty="0"/>
              <a:t> (télétravail =&gt; habiter plus loin =&gt; finalement plus d’émissions)</a:t>
            </a:r>
          </a:p>
          <a:p>
            <a:r>
              <a:rPr lang="en-FR" dirty="0"/>
              <a:t>Mais aussi d’augmenter </a:t>
            </a:r>
            <a:r>
              <a:rPr lang="en-FR" b="1" dirty="0">
                <a:solidFill>
                  <a:srgbClr val="0070C0"/>
                </a:solidFill>
              </a:rPr>
              <a:t>l’acceptabilité</a:t>
            </a:r>
            <a:r>
              <a:rPr lang="en-FR" dirty="0"/>
              <a:t> des aménagements urbains</a:t>
            </a:r>
          </a:p>
          <a:p>
            <a:r>
              <a:rPr lang="en-GB" dirty="0"/>
              <a:t>E</a:t>
            </a:r>
            <a:r>
              <a:rPr lang="en-FR" dirty="0"/>
              <a:t>t la </a:t>
            </a:r>
            <a:r>
              <a:rPr lang="en-FR" b="1" dirty="0">
                <a:solidFill>
                  <a:srgbClr val="0070C0"/>
                </a:solidFill>
              </a:rPr>
              <a:t>tolérance</a:t>
            </a:r>
            <a:r>
              <a:rPr lang="en-FR" dirty="0"/>
              <a:t> envers les autres modes de transport</a:t>
            </a:r>
          </a:p>
        </p:txBody>
      </p:sp>
      <p:pic>
        <p:nvPicPr>
          <p:cNvPr id="5" name="Picture 4">
            <a:extLst>
              <a:ext uri="{FF2B5EF4-FFF2-40B4-BE49-F238E27FC236}">
                <a16:creationId xmlns:a16="http://schemas.microsoft.com/office/drawing/2014/main" id="{763ED436-D0D6-8140-ABC9-C53CD8BDFCB6}"/>
              </a:ext>
            </a:extLst>
          </p:cNvPr>
          <p:cNvPicPr>
            <a:picLocks noChangeAspect="1"/>
          </p:cNvPicPr>
          <p:nvPr/>
        </p:nvPicPr>
        <p:blipFill>
          <a:blip r:embed="rId2"/>
          <a:stretch>
            <a:fillRect/>
          </a:stretch>
        </p:blipFill>
        <p:spPr>
          <a:xfrm>
            <a:off x="326716" y="2819530"/>
            <a:ext cx="2873685" cy="3165218"/>
          </a:xfrm>
          <a:prstGeom prst="rect">
            <a:avLst/>
          </a:prstGeom>
        </p:spPr>
      </p:pic>
    </p:spTree>
    <p:extLst>
      <p:ext uri="{BB962C8B-B14F-4D97-AF65-F5344CB8AC3E}">
        <p14:creationId xmlns:p14="http://schemas.microsoft.com/office/powerpoint/2010/main" val="4091689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0F2DD9-A41A-6645-B4DD-0B64D04FA494}"/>
              </a:ext>
            </a:extLst>
          </p:cNvPr>
          <p:cNvSpPr>
            <a:spLocks noGrp="1"/>
          </p:cNvSpPr>
          <p:nvPr>
            <p:ph type="title"/>
          </p:nvPr>
        </p:nvSpPr>
        <p:spPr>
          <a:xfrm>
            <a:off x="252919" y="1123837"/>
            <a:ext cx="3143424" cy="1706449"/>
          </a:xfrm>
        </p:spPr>
        <p:txBody>
          <a:bodyPr/>
          <a:lstStyle/>
          <a:p>
            <a:r>
              <a:rPr lang="en-FR" dirty="0"/>
              <a:t>Compréhension / tolérance entre usagers</a:t>
            </a:r>
          </a:p>
        </p:txBody>
      </p:sp>
      <p:sp>
        <p:nvSpPr>
          <p:cNvPr id="6" name="Content Placeholder 5">
            <a:extLst>
              <a:ext uri="{FF2B5EF4-FFF2-40B4-BE49-F238E27FC236}">
                <a16:creationId xmlns:a16="http://schemas.microsoft.com/office/drawing/2014/main" id="{0989BA64-30C9-894C-BE69-5DACFEAB0E57}"/>
              </a:ext>
            </a:extLst>
          </p:cNvPr>
          <p:cNvSpPr>
            <a:spLocks noGrp="1"/>
          </p:cNvSpPr>
          <p:nvPr>
            <p:ph idx="1"/>
          </p:nvPr>
        </p:nvSpPr>
        <p:spPr>
          <a:xfrm>
            <a:off x="3869267" y="864108"/>
            <a:ext cx="7691361" cy="5120640"/>
          </a:xfrm>
        </p:spPr>
        <p:txBody>
          <a:bodyPr/>
          <a:lstStyle/>
          <a:p>
            <a:r>
              <a:rPr lang="en-FR" dirty="0"/>
              <a:t>Afficher la satisfaction moyenne par mode de transport utilisé, et par mode de transport préféré, pour montrer les différences entre modes</a:t>
            </a:r>
          </a:p>
          <a:p>
            <a:r>
              <a:rPr lang="en-FR" dirty="0"/>
              <a:t>Afficher les valeurs de tous les critères d’évaluation rationnelle des trajets, pour les utilisateurs de chaque mode</a:t>
            </a:r>
          </a:p>
          <a:p>
            <a:pPr lvl="1"/>
            <a:r>
              <a:rPr lang="en-GB" dirty="0"/>
              <a:t>P</a:t>
            </a:r>
            <a:r>
              <a:rPr lang="en-FR" dirty="0"/>
              <a:t>ar ex, en moyenne les cyclistes évaluent la sécurité de leur trajet à XXX</a:t>
            </a:r>
          </a:p>
          <a:p>
            <a:pPr lvl="1"/>
            <a:r>
              <a:rPr lang="en-GB" dirty="0"/>
              <a:t>E</a:t>
            </a:r>
            <a:r>
              <a:rPr lang="en-FR" dirty="0"/>
              <a:t>n moyenne, les automobilistes évaluent le prix de leur trajet à XXX</a:t>
            </a:r>
          </a:p>
        </p:txBody>
      </p:sp>
      <p:pic>
        <p:nvPicPr>
          <p:cNvPr id="8" name="Picture 7">
            <a:extLst>
              <a:ext uri="{FF2B5EF4-FFF2-40B4-BE49-F238E27FC236}">
                <a16:creationId xmlns:a16="http://schemas.microsoft.com/office/drawing/2014/main" id="{12D9F1D5-55B1-4643-B104-D44875E52873}"/>
              </a:ext>
            </a:extLst>
          </p:cNvPr>
          <p:cNvPicPr>
            <a:picLocks noChangeAspect="1"/>
          </p:cNvPicPr>
          <p:nvPr/>
        </p:nvPicPr>
        <p:blipFill>
          <a:blip r:embed="rId2"/>
          <a:stretch>
            <a:fillRect/>
          </a:stretch>
        </p:blipFill>
        <p:spPr>
          <a:xfrm>
            <a:off x="5286829" y="44337"/>
            <a:ext cx="4318000" cy="2159000"/>
          </a:xfrm>
          <a:prstGeom prst="rect">
            <a:avLst/>
          </a:prstGeom>
        </p:spPr>
      </p:pic>
      <p:pic>
        <p:nvPicPr>
          <p:cNvPr id="3" name="Picture 2">
            <a:extLst>
              <a:ext uri="{FF2B5EF4-FFF2-40B4-BE49-F238E27FC236}">
                <a16:creationId xmlns:a16="http://schemas.microsoft.com/office/drawing/2014/main" id="{C59C4A05-71D6-BF4A-BEEF-02109AD8C580}"/>
              </a:ext>
            </a:extLst>
          </p:cNvPr>
          <p:cNvPicPr>
            <a:picLocks noChangeAspect="1"/>
          </p:cNvPicPr>
          <p:nvPr/>
        </p:nvPicPr>
        <p:blipFill rotWithShape="1">
          <a:blip r:embed="rId3"/>
          <a:srcRect l="17010" r="17599"/>
          <a:stretch/>
        </p:blipFill>
        <p:spPr>
          <a:xfrm>
            <a:off x="252919" y="3595620"/>
            <a:ext cx="2706054" cy="2389128"/>
          </a:xfrm>
          <a:prstGeom prst="rect">
            <a:avLst/>
          </a:prstGeom>
        </p:spPr>
      </p:pic>
    </p:spTree>
    <p:extLst>
      <p:ext uri="{BB962C8B-B14F-4D97-AF65-F5344CB8AC3E}">
        <p14:creationId xmlns:p14="http://schemas.microsoft.com/office/powerpoint/2010/main" val="24576566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20A59A-7F71-6443-8CC0-73B0488C7932}"/>
              </a:ext>
            </a:extLst>
          </p:cNvPr>
          <p:cNvSpPr>
            <a:spLocks noGrp="1"/>
          </p:cNvSpPr>
          <p:nvPr>
            <p:ph type="title"/>
          </p:nvPr>
        </p:nvSpPr>
        <p:spPr/>
        <p:txBody>
          <a:bodyPr/>
          <a:lstStyle/>
          <a:p>
            <a:r>
              <a:rPr lang="en-FR" dirty="0"/>
              <a:t>Engagement mechanisms</a:t>
            </a:r>
          </a:p>
        </p:txBody>
      </p:sp>
      <p:sp>
        <p:nvSpPr>
          <p:cNvPr id="6" name="Text Placeholder 5">
            <a:extLst>
              <a:ext uri="{FF2B5EF4-FFF2-40B4-BE49-F238E27FC236}">
                <a16:creationId xmlns:a16="http://schemas.microsoft.com/office/drawing/2014/main" id="{F58C2F3D-99A6-6642-AF4A-1DE26BF775E2}"/>
              </a:ext>
            </a:extLst>
          </p:cNvPr>
          <p:cNvSpPr>
            <a:spLocks noGrp="1"/>
          </p:cNvSpPr>
          <p:nvPr>
            <p:ph type="body" idx="1"/>
          </p:nvPr>
        </p:nvSpPr>
        <p:spPr/>
        <p:txBody>
          <a:bodyPr/>
          <a:lstStyle/>
          <a:p>
            <a:r>
              <a:rPr lang="en-FR" dirty="0"/>
              <a:t>Game design</a:t>
            </a:r>
          </a:p>
        </p:txBody>
      </p:sp>
    </p:spTree>
    <p:extLst>
      <p:ext uri="{BB962C8B-B14F-4D97-AF65-F5344CB8AC3E}">
        <p14:creationId xmlns:p14="http://schemas.microsoft.com/office/powerpoint/2010/main" val="2098682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47070B-5A1B-174F-BBC9-8FD521778997}"/>
              </a:ext>
            </a:extLst>
          </p:cNvPr>
          <p:cNvSpPr>
            <a:spLocks noGrp="1"/>
          </p:cNvSpPr>
          <p:nvPr>
            <p:ph type="title"/>
          </p:nvPr>
        </p:nvSpPr>
        <p:spPr>
          <a:xfrm>
            <a:off x="252919" y="1123838"/>
            <a:ext cx="2947482" cy="2389128"/>
          </a:xfrm>
        </p:spPr>
        <p:txBody>
          <a:bodyPr/>
          <a:lstStyle/>
          <a:p>
            <a:r>
              <a:rPr lang="en-FR" dirty="0"/>
              <a:t>Game design for engagement</a:t>
            </a:r>
          </a:p>
        </p:txBody>
      </p:sp>
      <p:sp>
        <p:nvSpPr>
          <p:cNvPr id="6" name="Content Placeholder 5">
            <a:extLst>
              <a:ext uri="{FF2B5EF4-FFF2-40B4-BE49-F238E27FC236}">
                <a16:creationId xmlns:a16="http://schemas.microsoft.com/office/drawing/2014/main" id="{8364D271-FFCF-1F42-AC8E-4D6B1C4E948E}"/>
              </a:ext>
            </a:extLst>
          </p:cNvPr>
          <p:cNvSpPr>
            <a:spLocks noGrp="1"/>
          </p:cNvSpPr>
          <p:nvPr>
            <p:ph idx="1"/>
          </p:nvPr>
        </p:nvSpPr>
        <p:spPr/>
        <p:txBody>
          <a:bodyPr/>
          <a:lstStyle/>
          <a:p>
            <a:r>
              <a:rPr lang="en-FR" i="1" dirty="0">
                <a:solidFill>
                  <a:srgbClr val="FF0000"/>
                </a:solidFill>
              </a:rPr>
              <a:t>TODO: add some engaging mechanisms to the game</a:t>
            </a:r>
          </a:p>
          <a:p>
            <a:endParaRPr lang="en-FR" dirty="0"/>
          </a:p>
          <a:p>
            <a:r>
              <a:rPr lang="en-FR" dirty="0"/>
              <a:t>Election mechanism (against other automated candidates that focus on each one of the rational evaluation criteria, or that favour one or the other mobility mode?)</a:t>
            </a:r>
          </a:p>
          <a:p>
            <a:r>
              <a:rPr lang="en-GB" dirty="0"/>
              <a:t>R</a:t>
            </a:r>
            <a:r>
              <a:rPr lang="en-FR" dirty="0"/>
              <a:t>andom events occurring when some threshold are passed: public protests again petrol price rise, hospitals full with road accidents, pollution peak damaging health, etc</a:t>
            </a:r>
          </a:p>
        </p:txBody>
      </p:sp>
      <p:pic>
        <p:nvPicPr>
          <p:cNvPr id="7" name="Picture 6">
            <a:extLst>
              <a:ext uri="{FF2B5EF4-FFF2-40B4-BE49-F238E27FC236}">
                <a16:creationId xmlns:a16="http://schemas.microsoft.com/office/drawing/2014/main" id="{79289B16-E5B1-6F40-9258-796AF98527A2}"/>
              </a:ext>
            </a:extLst>
          </p:cNvPr>
          <p:cNvPicPr>
            <a:picLocks noChangeAspect="1"/>
          </p:cNvPicPr>
          <p:nvPr/>
        </p:nvPicPr>
        <p:blipFill>
          <a:blip r:embed="rId2"/>
          <a:stretch>
            <a:fillRect/>
          </a:stretch>
        </p:blipFill>
        <p:spPr>
          <a:xfrm>
            <a:off x="5286829" y="44337"/>
            <a:ext cx="4318000" cy="2159000"/>
          </a:xfrm>
          <a:prstGeom prst="rect">
            <a:avLst/>
          </a:prstGeom>
        </p:spPr>
      </p:pic>
      <p:pic>
        <p:nvPicPr>
          <p:cNvPr id="8" name="Picture 7">
            <a:extLst>
              <a:ext uri="{FF2B5EF4-FFF2-40B4-BE49-F238E27FC236}">
                <a16:creationId xmlns:a16="http://schemas.microsoft.com/office/drawing/2014/main" id="{E348168B-3DFF-814B-B8FC-53D9A878EC75}"/>
              </a:ext>
            </a:extLst>
          </p:cNvPr>
          <p:cNvPicPr>
            <a:picLocks noChangeAspect="1"/>
          </p:cNvPicPr>
          <p:nvPr/>
        </p:nvPicPr>
        <p:blipFill rotWithShape="1">
          <a:blip r:embed="rId3"/>
          <a:srcRect l="17010" r="17599"/>
          <a:stretch/>
        </p:blipFill>
        <p:spPr>
          <a:xfrm>
            <a:off x="252919" y="3595620"/>
            <a:ext cx="2706054" cy="2389128"/>
          </a:xfrm>
          <a:prstGeom prst="rect">
            <a:avLst/>
          </a:prstGeom>
        </p:spPr>
      </p:pic>
    </p:spTree>
    <p:extLst>
      <p:ext uri="{BB962C8B-B14F-4D97-AF65-F5344CB8AC3E}">
        <p14:creationId xmlns:p14="http://schemas.microsoft.com/office/powerpoint/2010/main" val="1085016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520EE-38DF-804C-9D9C-2A4E813D01E5}"/>
              </a:ext>
            </a:extLst>
          </p:cNvPr>
          <p:cNvSpPr>
            <a:spLocks noGrp="1"/>
          </p:cNvSpPr>
          <p:nvPr>
            <p:ph type="title"/>
          </p:nvPr>
        </p:nvSpPr>
        <p:spPr/>
        <p:txBody>
          <a:bodyPr/>
          <a:lstStyle/>
          <a:p>
            <a:r>
              <a:rPr lang="en-FR" dirty="0"/>
              <a:t>Evaluation</a:t>
            </a:r>
          </a:p>
        </p:txBody>
      </p:sp>
      <p:sp>
        <p:nvSpPr>
          <p:cNvPr id="3" name="Text Placeholder 2">
            <a:extLst>
              <a:ext uri="{FF2B5EF4-FFF2-40B4-BE49-F238E27FC236}">
                <a16:creationId xmlns:a16="http://schemas.microsoft.com/office/drawing/2014/main" id="{8CE8E642-F16C-714C-A922-5E6F3E98ACB5}"/>
              </a:ext>
            </a:extLst>
          </p:cNvPr>
          <p:cNvSpPr>
            <a:spLocks noGrp="1"/>
          </p:cNvSpPr>
          <p:nvPr>
            <p:ph type="body" idx="1"/>
          </p:nvPr>
        </p:nvSpPr>
        <p:spPr/>
        <p:txBody>
          <a:bodyPr/>
          <a:lstStyle/>
          <a:p>
            <a:endParaRPr lang="en-FR"/>
          </a:p>
        </p:txBody>
      </p:sp>
      <p:pic>
        <p:nvPicPr>
          <p:cNvPr id="5" name="Picture 4">
            <a:extLst>
              <a:ext uri="{FF2B5EF4-FFF2-40B4-BE49-F238E27FC236}">
                <a16:creationId xmlns:a16="http://schemas.microsoft.com/office/drawing/2014/main" id="{C98E7544-B28B-E04D-98EA-F3FC59DBAF1D}"/>
              </a:ext>
            </a:extLst>
          </p:cNvPr>
          <p:cNvPicPr>
            <a:picLocks noChangeAspect="1"/>
          </p:cNvPicPr>
          <p:nvPr/>
        </p:nvPicPr>
        <p:blipFill>
          <a:blip r:embed="rId2"/>
          <a:stretch>
            <a:fillRect/>
          </a:stretch>
        </p:blipFill>
        <p:spPr>
          <a:xfrm>
            <a:off x="196849" y="4136570"/>
            <a:ext cx="3053175" cy="1820527"/>
          </a:xfrm>
          <a:prstGeom prst="rect">
            <a:avLst/>
          </a:prstGeom>
        </p:spPr>
      </p:pic>
    </p:spTree>
    <p:extLst>
      <p:ext uri="{BB962C8B-B14F-4D97-AF65-F5344CB8AC3E}">
        <p14:creationId xmlns:p14="http://schemas.microsoft.com/office/powerpoint/2010/main" val="1816513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306A66-6DD7-154C-81F2-876458DC09A5}"/>
              </a:ext>
            </a:extLst>
          </p:cNvPr>
          <p:cNvSpPr>
            <a:spLocks noGrp="1"/>
          </p:cNvSpPr>
          <p:nvPr>
            <p:ph type="title"/>
          </p:nvPr>
        </p:nvSpPr>
        <p:spPr>
          <a:xfrm>
            <a:off x="252919" y="1123837"/>
            <a:ext cx="2947482" cy="2305163"/>
          </a:xfrm>
        </p:spPr>
        <p:txBody>
          <a:bodyPr/>
          <a:lstStyle/>
          <a:p>
            <a:r>
              <a:rPr lang="en-FR" dirty="0"/>
              <a:t>How to evaluate</a:t>
            </a:r>
          </a:p>
        </p:txBody>
      </p:sp>
      <p:sp>
        <p:nvSpPr>
          <p:cNvPr id="5" name="Content Placeholder 4">
            <a:extLst>
              <a:ext uri="{FF2B5EF4-FFF2-40B4-BE49-F238E27FC236}">
                <a16:creationId xmlns:a16="http://schemas.microsoft.com/office/drawing/2014/main" id="{58AC4CA1-8C2B-AF4B-A822-444D60BB24C0}"/>
              </a:ext>
            </a:extLst>
          </p:cNvPr>
          <p:cNvSpPr>
            <a:spLocks noGrp="1"/>
          </p:cNvSpPr>
          <p:nvPr>
            <p:ph idx="1"/>
          </p:nvPr>
        </p:nvSpPr>
        <p:spPr/>
        <p:txBody>
          <a:bodyPr>
            <a:normAutofit fontScale="92500" lnSpcReduction="10000"/>
          </a:bodyPr>
          <a:lstStyle/>
          <a:p>
            <a:r>
              <a:rPr lang="en-FR" sz="2800" dirty="0"/>
              <a:t>GAMAE, Clermont, 9-10 juin 2022 : un résumé du jeu soumis avec Franck, focus sur l’évaluation</a:t>
            </a:r>
          </a:p>
          <a:p>
            <a:r>
              <a:rPr lang="en-FR" sz="2800" dirty="0"/>
              <a:t>Propositions de méthodes</a:t>
            </a:r>
          </a:p>
          <a:p>
            <a:pPr lvl="1"/>
            <a:r>
              <a:rPr lang="en-GB" sz="2600" dirty="0"/>
              <a:t>E</a:t>
            </a:r>
            <a:r>
              <a:rPr lang="en-FR" sz="2600" dirty="0"/>
              <a:t>nquête de mobilité pour calibrer les priorités des critères dans la population (Alice)</a:t>
            </a:r>
          </a:p>
          <a:p>
            <a:pPr lvl="1"/>
            <a:r>
              <a:rPr lang="en-FR" sz="2600" dirty="0"/>
              <a:t>Questionnaire sur la perception du jeu</a:t>
            </a:r>
          </a:p>
          <a:p>
            <a:pPr lvl="1"/>
            <a:r>
              <a:rPr lang="en-GB" sz="2600" dirty="0"/>
              <a:t>O</a:t>
            </a:r>
            <a:r>
              <a:rPr lang="en-FR" sz="2600" dirty="0"/>
              <a:t>bservation des interactions dans les binômes lors de la phase de jeu</a:t>
            </a:r>
          </a:p>
          <a:p>
            <a:pPr lvl="1"/>
            <a:r>
              <a:rPr lang="en-FR" sz="2600" dirty="0"/>
              <a:t>Questionnaire sur les choix de mobilité, l’acceptation de l’aménagement urbain, la perception des autres usagers avant/après jeu</a:t>
            </a:r>
          </a:p>
          <a:p>
            <a:pPr lvl="1"/>
            <a:r>
              <a:rPr lang="en-FR" sz="2600" dirty="0"/>
              <a:t>Analyse du debriefing</a:t>
            </a:r>
          </a:p>
          <a:p>
            <a:pPr lvl="1"/>
            <a:r>
              <a:rPr lang="en-FR" sz="2600" dirty="0"/>
              <a:t>Formalisation des arguments pour/contre chaque mode, analyse dynamique, moteur AIPA (Franck)</a:t>
            </a:r>
          </a:p>
          <a:p>
            <a:pPr lvl="1"/>
            <a:endParaRPr lang="en-FR" sz="2600" dirty="0"/>
          </a:p>
        </p:txBody>
      </p:sp>
      <p:pic>
        <p:nvPicPr>
          <p:cNvPr id="6" name="Picture 5">
            <a:extLst>
              <a:ext uri="{FF2B5EF4-FFF2-40B4-BE49-F238E27FC236}">
                <a16:creationId xmlns:a16="http://schemas.microsoft.com/office/drawing/2014/main" id="{CBD448BE-98F3-5A4A-A375-64C9D66BE699}"/>
              </a:ext>
            </a:extLst>
          </p:cNvPr>
          <p:cNvPicPr>
            <a:picLocks noChangeAspect="1"/>
          </p:cNvPicPr>
          <p:nvPr/>
        </p:nvPicPr>
        <p:blipFill rotWithShape="1">
          <a:blip r:embed="rId3"/>
          <a:srcRect l="17010" r="17599"/>
          <a:stretch/>
        </p:blipFill>
        <p:spPr>
          <a:xfrm>
            <a:off x="252919" y="3595620"/>
            <a:ext cx="2706054" cy="2389128"/>
          </a:xfrm>
          <a:prstGeom prst="rect">
            <a:avLst/>
          </a:prstGeom>
        </p:spPr>
      </p:pic>
    </p:spTree>
    <p:extLst>
      <p:ext uri="{BB962C8B-B14F-4D97-AF65-F5344CB8AC3E}">
        <p14:creationId xmlns:p14="http://schemas.microsoft.com/office/powerpoint/2010/main" val="2027378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09F01A-15D9-9C44-AD8E-ED6A34AE5412}"/>
              </a:ext>
            </a:extLst>
          </p:cNvPr>
          <p:cNvSpPr>
            <a:spLocks noGrp="1"/>
          </p:cNvSpPr>
          <p:nvPr>
            <p:ph type="title"/>
          </p:nvPr>
        </p:nvSpPr>
        <p:spPr/>
        <p:txBody>
          <a:bodyPr/>
          <a:lstStyle/>
          <a:p>
            <a:r>
              <a:rPr lang="en-FR" dirty="0"/>
              <a:t>Une version tangible</a:t>
            </a:r>
            <a:br>
              <a:rPr lang="en-FR" dirty="0"/>
            </a:br>
            <a:r>
              <a:rPr lang="en-FR" dirty="0"/>
              <a:t> du jeu SWITCH ?</a:t>
            </a:r>
          </a:p>
        </p:txBody>
      </p:sp>
      <p:sp>
        <p:nvSpPr>
          <p:cNvPr id="5" name="Text Placeholder 4">
            <a:extLst>
              <a:ext uri="{FF2B5EF4-FFF2-40B4-BE49-F238E27FC236}">
                <a16:creationId xmlns:a16="http://schemas.microsoft.com/office/drawing/2014/main" id="{21160DC6-17D1-B742-9E30-3FFC6BA01A42}"/>
              </a:ext>
            </a:extLst>
          </p:cNvPr>
          <p:cNvSpPr>
            <a:spLocks noGrp="1"/>
          </p:cNvSpPr>
          <p:nvPr>
            <p:ph type="body" idx="1"/>
          </p:nvPr>
        </p:nvSpPr>
        <p:spPr/>
        <p:txBody>
          <a:bodyPr/>
          <a:lstStyle/>
          <a:p>
            <a:endParaRPr lang="en-FR"/>
          </a:p>
        </p:txBody>
      </p:sp>
      <p:pic>
        <p:nvPicPr>
          <p:cNvPr id="7" name="Picture 6">
            <a:extLst>
              <a:ext uri="{FF2B5EF4-FFF2-40B4-BE49-F238E27FC236}">
                <a16:creationId xmlns:a16="http://schemas.microsoft.com/office/drawing/2014/main" id="{6AEAAF02-33B9-CB43-B348-133102EA836D}"/>
              </a:ext>
            </a:extLst>
          </p:cNvPr>
          <p:cNvPicPr>
            <a:picLocks noChangeAspect="1"/>
          </p:cNvPicPr>
          <p:nvPr/>
        </p:nvPicPr>
        <p:blipFill>
          <a:blip r:embed="rId2"/>
          <a:stretch>
            <a:fillRect/>
          </a:stretch>
        </p:blipFill>
        <p:spPr>
          <a:xfrm>
            <a:off x="0" y="4397829"/>
            <a:ext cx="3411885" cy="1611992"/>
          </a:xfrm>
          <a:prstGeom prst="rect">
            <a:avLst/>
          </a:prstGeom>
        </p:spPr>
      </p:pic>
    </p:spTree>
    <p:extLst>
      <p:ext uri="{BB962C8B-B14F-4D97-AF65-F5344CB8AC3E}">
        <p14:creationId xmlns:p14="http://schemas.microsoft.com/office/powerpoint/2010/main" val="515685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EF973-D1E9-A64E-B19E-D7B0501077A4}"/>
              </a:ext>
            </a:extLst>
          </p:cNvPr>
          <p:cNvSpPr>
            <a:spLocks noGrp="1"/>
          </p:cNvSpPr>
          <p:nvPr>
            <p:ph type="title"/>
          </p:nvPr>
        </p:nvSpPr>
        <p:spPr/>
        <p:txBody>
          <a:bodyPr/>
          <a:lstStyle/>
          <a:p>
            <a:r>
              <a:rPr lang="en-FR" dirty="0"/>
              <a:t>Jeu tangible</a:t>
            </a:r>
          </a:p>
        </p:txBody>
      </p:sp>
      <p:sp>
        <p:nvSpPr>
          <p:cNvPr id="3" name="Content Placeholder 2">
            <a:extLst>
              <a:ext uri="{FF2B5EF4-FFF2-40B4-BE49-F238E27FC236}">
                <a16:creationId xmlns:a16="http://schemas.microsoft.com/office/drawing/2014/main" id="{8B4D0B5C-AD7A-A449-9F45-29B4FFCEFA45}"/>
              </a:ext>
            </a:extLst>
          </p:cNvPr>
          <p:cNvSpPr>
            <a:spLocks noGrp="1"/>
          </p:cNvSpPr>
          <p:nvPr>
            <p:ph idx="1"/>
          </p:nvPr>
        </p:nvSpPr>
        <p:spPr>
          <a:xfrm>
            <a:off x="3869268" y="864108"/>
            <a:ext cx="7315200" cy="3294235"/>
          </a:xfrm>
        </p:spPr>
        <p:txBody>
          <a:bodyPr/>
          <a:lstStyle/>
          <a:p>
            <a:r>
              <a:rPr lang="en-FR" dirty="0"/>
              <a:t>Pas de population simulée par ordinateur, il faut trouver d’autres mécanismes</a:t>
            </a:r>
          </a:p>
          <a:p>
            <a:r>
              <a:rPr lang="en-FR" b="1" dirty="0">
                <a:solidFill>
                  <a:srgbClr val="FF0000"/>
                </a:solidFill>
              </a:rPr>
              <a:t>Atelier cette semaine pour y réfléchir avec qui veut</a:t>
            </a:r>
          </a:p>
          <a:p>
            <a:r>
              <a:rPr lang="en-FR" dirty="0"/>
              <a:t>Perspectives de beta-test</a:t>
            </a:r>
          </a:p>
          <a:p>
            <a:pPr lvl="1"/>
            <a:r>
              <a:rPr lang="en-FR" dirty="0"/>
              <a:t>Pint of Science 9-11 mai à Grenoble</a:t>
            </a:r>
          </a:p>
          <a:p>
            <a:pPr lvl="1"/>
            <a:r>
              <a:rPr lang="en-FR" dirty="0"/>
              <a:t>Jeux &amp; Enjeux 20-22 juin à Lille</a:t>
            </a:r>
          </a:p>
        </p:txBody>
      </p:sp>
      <p:pic>
        <p:nvPicPr>
          <p:cNvPr id="5" name="Picture 4">
            <a:extLst>
              <a:ext uri="{FF2B5EF4-FFF2-40B4-BE49-F238E27FC236}">
                <a16:creationId xmlns:a16="http://schemas.microsoft.com/office/drawing/2014/main" id="{5EE846C6-ED8E-5E40-BCF9-16BB63459032}"/>
              </a:ext>
            </a:extLst>
          </p:cNvPr>
          <p:cNvPicPr>
            <a:picLocks noChangeAspect="1"/>
          </p:cNvPicPr>
          <p:nvPr/>
        </p:nvPicPr>
        <p:blipFill>
          <a:blip r:embed="rId2"/>
          <a:stretch>
            <a:fillRect/>
          </a:stretch>
        </p:blipFill>
        <p:spPr>
          <a:xfrm>
            <a:off x="4370009" y="3848375"/>
            <a:ext cx="5819018" cy="2749275"/>
          </a:xfrm>
          <a:prstGeom prst="rect">
            <a:avLst/>
          </a:prstGeom>
        </p:spPr>
      </p:pic>
    </p:spTree>
    <p:extLst>
      <p:ext uri="{BB962C8B-B14F-4D97-AF65-F5344CB8AC3E}">
        <p14:creationId xmlns:p14="http://schemas.microsoft.com/office/powerpoint/2010/main" val="1752786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1E5E-CD6A-024A-B409-1EF8D6E3C1DF}"/>
              </a:ext>
            </a:extLst>
          </p:cNvPr>
          <p:cNvSpPr>
            <a:spLocks noGrp="1"/>
          </p:cNvSpPr>
          <p:nvPr>
            <p:ph type="title"/>
          </p:nvPr>
        </p:nvSpPr>
        <p:spPr/>
        <p:txBody>
          <a:bodyPr/>
          <a:lstStyle/>
          <a:p>
            <a:r>
              <a:rPr lang="en-FR" dirty="0"/>
              <a:t>Population model</a:t>
            </a:r>
          </a:p>
        </p:txBody>
      </p:sp>
      <p:sp>
        <p:nvSpPr>
          <p:cNvPr id="3" name="Content Placeholder 2">
            <a:extLst>
              <a:ext uri="{FF2B5EF4-FFF2-40B4-BE49-F238E27FC236}">
                <a16:creationId xmlns:a16="http://schemas.microsoft.com/office/drawing/2014/main" id="{EC59A7E6-5921-9948-8FC0-08F4641C0402}"/>
              </a:ext>
            </a:extLst>
          </p:cNvPr>
          <p:cNvSpPr>
            <a:spLocks noGrp="1"/>
          </p:cNvSpPr>
          <p:nvPr>
            <p:ph idx="1"/>
          </p:nvPr>
        </p:nvSpPr>
        <p:spPr/>
        <p:txBody>
          <a:bodyPr>
            <a:normAutofit/>
          </a:bodyPr>
          <a:lstStyle/>
          <a:p>
            <a:r>
              <a:rPr lang="en-GB" dirty="0"/>
              <a:t>6 </a:t>
            </a:r>
            <a:r>
              <a:rPr lang="en-GB" dirty="0">
                <a:solidFill>
                  <a:schemeClr val="accent1"/>
                </a:solidFill>
              </a:rPr>
              <a:t>evaluation criteria</a:t>
            </a:r>
            <a:r>
              <a:rPr lang="en-GB" dirty="0"/>
              <a:t>: ecology, economy (price), comfort, simplicity, safety, time </a:t>
            </a:r>
            <a:r>
              <a:rPr lang="en-GB" i="1" dirty="0"/>
              <a:t> (future work: add health criterion?)</a:t>
            </a:r>
          </a:p>
          <a:p>
            <a:pPr lvl="1"/>
            <a:r>
              <a:rPr lang="en-GB" dirty="0"/>
              <a:t>Each individual has their own </a:t>
            </a:r>
            <a:r>
              <a:rPr lang="en-GB" b="1" dirty="0">
                <a:solidFill>
                  <a:schemeClr val="accent1"/>
                </a:solidFill>
              </a:rPr>
              <a:t>priorities</a:t>
            </a:r>
            <a:r>
              <a:rPr lang="en-GB" dirty="0"/>
              <a:t> regarding the criteria</a:t>
            </a:r>
            <a:br>
              <a:rPr lang="en-GB" dirty="0"/>
            </a:br>
            <a:r>
              <a:rPr lang="en-GB" i="1" dirty="0"/>
              <a:t>(</a:t>
            </a:r>
            <a:r>
              <a:rPr lang="en-GB" i="1" dirty="0" err="1"/>
              <a:t>eg</a:t>
            </a:r>
            <a:r>
              <a:rPr lang="en-GB" i="1" dirty="0"/>
              <a:t> ecology is very important, not important if it takes longer...)</a:t>
            </a:r>
          </a:p>
          <a:p>
            <a:r>
              <a:rPr lang="en-GB" dirty="0"/>
              <a:t>4 </a:t>
            </a:r>
            <a:r>
              <a:rPr lang="en-GB" dirty="0">
                <a:solidFill>
                  <a:schemeClr val="accent1"/>
                </a:solidFill>
              </a:rPr>
              <a:t>transport modalities</a:t>
            </a:r>
            <a:r>
              <a:rPr lang="en-GB" dirty="0"/>
              <a:t>: bus, walk, bicycle, car</a:t>
            </a:r>
          </a:p>
          <a:p>
            <a:pPr lvl="1"/>
            <a:r>
              <a:rPr lang="en-GB" dirty="0"/>
              <a:t>Each transport modality has a global score on each criteria</a:t>
            </a:r>
            <a:br>
              <a:rPr lang="en-GB" dirty="0"/>
            </a:br>
            <a:r>
              <a:rPr lang="en-GB" i="1" dirty="0"/>
              <a:t>(</a:t>
            </a:r>
            <a:r>
              <a:rPr lang="en-GB" i="1" dirty="0" err="1"/>
              <a:t>eg</a:t>
            </a:r>
            <a:r>
              <a:rPr lang="en-GB" i="1" dirty="0"/>
              <a:t> bicycle has the maximal score for ecology; safety depends on rate of cycling lanes in the simulated town)</a:t>
            </a:r>
          </a:p>
          <a:p>
            <a:r>
              <a:rPr lang="en-GB" dirty="0"/>
              <a:t>Each individual gives a mark to each transport modality </a:t>
            </a:r>
          </a:p>
          <a:p>
            <a:pPr lvl="1"/>
            <a:r>
              <a:rPr lang="en-GB" dirty="0"/>
              <a:t>Mark = weighed average of 6 criteria (score * priority)</a:t>
            </a:r>
          </a:p>
          <a:p>
            <a:pPr lvl="1"/>
            <a:r>
              <a:rPr lang="en-GB" dirty="0"/>
              <a:t>The individual selects the modality with max mark</a:t>
            </a:r>
          </a:p>
          <a:p>
            <a:pPr lvl="1"/>
            <a:r>
              <a:rPr lang="en-GB" dirty="0"/>
              <a:t>The more a modality is selected, the more the user develops a </a:t>
            </a:r>
            <a:r>
              <a:rPr lang="en-GB" b="1" dirty="0">
                <a:solidFill>
                  <a:schemeClr val="accent1"/>
                </a:solidFill>
              </a:rPr>
              <a:t>habit</a:t>
            </a:r>
            <a:r>
              <a:rPr lang="en-GB" dirty="0"/>
              <a:t> that bypasses future rational selection</a:t>
            </a:r>
            <a:endParaRPr lang="en-FR" dirty="0"/>
          </a:p>
        </p:txBody>
      </p:sp>
      <p:sp>
        <p:nvSpPr>
          <p:cNvPr id="4" name="TextBox 3">
            <a:extLst>
              <a:ext uri="{FF2B5EF4-FFF2-40B4-BE49-F238E27FC236}">
                <a16:creationId xmlns:a16="http://schemas.microsoft.com/office/drawing/2014/main" id="{150E1F20-1CAE-5C4B-978F-A6D98A0F6F30}"/>
              </a:ext>
            </a:extLst>
          </p:cNvPr>
          <p:cNvSpPr txBox="1"/>
          <p:nvPr/>
        </p:nvSpPr>
        <p:spPr>
          <a:xfrm>
            <a:off x="116386" y="6449307"/>
            <a:ext cx="11530972" cy="369332"/>
          </a:xfrm>
          <a:prstGeom prst="rect">
            <a:avLst/>
          </a:prstGeom>
          <a:noFill/>
        </p:spPr>
        <p:txBody>
          <a:bodyPr wrap="square" rtlCol="0">
            <a:spAutoFit/>
          </a:bodyPr>
          <a:lstStyle/>
          <a:p>
            <a:r>
              <a:rPr lang="en-GB" i="1" dirty="0"/>
              <a:t>Alice </a:t>
            </a:r>
            <a:r>
              <a:rPr lang="en-GB" i="1" dirty="0" err="1"/>
              <a:t>Jacquier</a:t>
            </a:r>
            <a:r>
              <a:rPr lang="en-GB" i="1" dirty="0"/>
              <a:t> and Carole Adam. Choice of mobility: an agent-based approach. In: </a:t>
            </a:r>
            <a:r>
              <a:rPr lang="en-GB" i="1" u="sng" dirty="0">
                <a:hlinkClick r:id="rId2"/>
              </a:rPr>
              <a:t>SAGEO</a:t>
            </a:r>
            <a:r>
              <a:rPr lang="en-GB" i="1" dirty="0"/>
              <a:t>, La Rochelle, 7/5/2021. pp 127--138. </a:t>
            </a:r>
          </a:p>
        </p:txBody>
      </p:sp>
    </p:spTree>
    <p:extLst>
      <p:ext uri="{BB962C8B-B14F-4D97-AF65-F5344CB8AC3E}">
        <p14:creationId xmlns:p14="http://schemas.microsoft.com/office/powerpoint/2010/main" val="30435186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BC668-33E0-D042-A732-15D1F3C074E7}"/>
              </a:ext>
            </a:extLst>
          </p:cNvPr>
          <p:cNvSpPr>
            <a:spLocks noGrp="1"/>
          </p:cNvSpPr>
          <p:nvPr>
            <p:ph type="title"/>
          </p:nvPr>
        </p:nvSpPr>
        <p:spPr/>
        <p:txBody>
          <a:bodyPr/>
          <a:lstStyle/>
          <a:p>
            <a:r>
              <a:rPr lang="en-FR" dirty="0"/>
              <a:t>Valorisation</a:t>
            </a:r>
          </a:p>
        </p:txBody>
      </p:sp>
      <p:sp>
        <p:nvSpPr>
          <p:cNvPr id="6" name="Text Placeholder 5">
            <a:extLst>
              <a:ext uri="{FF2B5EF4-FFF2-40B4-BE49-F238E27FC236}">
                <a16:creationId xmlns:a16="http://schemas.microsoft.com/office/drawing/2014/main" id="{894BDBA4-88F2-A44F-8674-81BC8025021F}"/>
              </a:ext>
            </a:extLst>
          </p:cNvPr>
          <p:cNvSpPr>
            <a:spLocks noGrp="1"/>
          </p:cNvSpPr>
          <p:nvPr>
            <p:ph type="body" idx="1"/>
          </p:nvPr>
        </p:nvSpPr>
        <p:spPr/>
        <p:txBody>
          <a:bodyPr/>
          <a:lstStyle/>
          <a:p>
            <a:endParaRPr lang="en-FR"/>
          </a:p>
        </p:txBody>
      </p:sp>
      <p:pic>
        <p:nvPicPr>
          <p:cNvPr id="8" name="Picture 7">
            <a:extLst>
              <a:ext uri="{FF2B5EF4-FFF2-40B4-BE49-F238E27FC236}">
                <a16:creationId xmlns:a16="http://schemas.microsoft.com/office/drawing/2014/main" id="{BBEFA865-AD22-C24A-8D95-D18A45148E16}"/>
              </a:ext>
            </a:extLst>
          </p:cNvPr>
          <p:cNvPicPr>
            <a:picLocks noChangeAspect="1"/>
          </p:cNvPicPr>
          <p:nvPr/>
        </p:nvPicPr>
        <p:blipFill>
          <a:blip r:embed="rId2"/>
          <a:stretch>
            <a:fillRect/>
          </a:stretch>
        </p:blipFill>
        <p:spPr>
          <a:xfrm>
            <a:off x="152400" y="2933890"/>
            <a:ext cx="3200400" cy="3085001"/>
          </a:xfrm>
          <a:prstGeom prst="rect">
            <a:avLst/>
          </a:prstGeom>
        </p:spPr>
      </p:pic>
    </p:spTree>
    <p:extLst>
      <p:ext uri="{BB962C8B-B14F-4D97-AF65-F5344CB8AC3E}">
        <p14:creationId xmlns:p14="http://schemas.microsoft.com/office/powerpoint/2010/main" val="24050089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0F0C3-8EAC-E142-9385-A840A28B9742}"/>
              </a:ext>
            </a:extLst>
          </p:cNvPr>
          <p:cNvSpPr>
            <a:spLocks noGrp="1"/>
          </p:cNvSpPr>
          <p:nvPr>
            <p:ph type="title"/>
          </p:nvPr>
        </p:nvSpPr>
        <p:spPr/>
        <p:txBody>
          <a:bodyPr/>
          <a:lstStyle/>
          <a:p>
            <a:r>
              <a:rPr lang="en-FR" dirty="0"/>
              <a:t>Déjà soumis</a:t>
            </a:r>
          </a:p>
        </p:txBody>
      </p:sp>
      <p:sp>
        <p:nvSpPr>
          <p:cNvPr id="3" name="Content Placeholder 2">
            <a:extLst>
              <a:ext uri="{FF2B5EF4-FFF2-40B4-BE49-F238E27FC236}">
                <a16:creationId xmlns:a16="http://schemas.microsoft.com/office/drawing/2014/main" id="{D8D97422-110B-DB45-95ED-ABC703CE284B}"/>
              </a:ext>
            </a:extLst>
          </p:cNvPr>
          <p:cNvSpPr>
            <a:spLocks noGrp="1"/>
          </p:cNvSpPr>
          <p:nvPr>
            <p:ph idx="1"/>
          </p:nvPr>
        </p:nvSpPr>
        <p:spPr>
          <a:xfrm>
            <a:off x="3869267" y="864108"/>
            <a:ext cx="7669589" cy="5120640"/>
          </a:xfrm>
        </p:spPr>
        <p:txBody>
          <a:bodyPr>
            <a:normAutofit lnSpcReduction="10000"/>
          </a:bodyPr>
          <a:lstStyle/>
          <a:p>
            <a:r>
              <a:rPr lang="en-FR" sz="2400" dirty="0"/>
              <a:t>SAGEO 2021 : modèle rationnel de choix de mobilité</a:t>
            </a:r>
          </a:p>
          <a:p>
            <a:r>
              <a:rPr lang="en-FR" sz="2400" dirty="0"/>
              <a:t>GAMA days 2021 : modèle rationnel, idée des habitudes</a:t>
            </a:r>
          </a:p>
          <a:p>
            <a:endParaRPr lang="en-FR" sz="2400" dirty="0"/>
          </a:p>
          <a:p>
            <a:r>
              <a:rPr lang="en-FR" sz="2400" dirty="0"/>
              <a:t>Pint of Science 2022 : vulgarisation grand public en binôme avec Alice, sur jeux sérieux et mobilité</a:t>
            </a:r>
          </a:p>
          <a:p>
            <a:r>
              <a:rPr lang="en-FR" sz="2400" dirty="0"/>
              <a:t>Archipel 2022 : modèle avec habitudes / non publié, table ronde</a:t>
            </a:r>
          </a:p>
          <a:p>
            <a:endParaRPr lang="en-FR" sz="2400" dirty="0"/>
          </a:p>
          <a:p>
            <a:r>
              <a:rPr lang="en-FR" sz="2400" dirty="0"/>
              <a:t>RUGC 2022 : modèle des habitudes + proto jeu sérieux</a:t>
            </a:r>
          </a:p>
          <a:p>
            <a:r>
              <a:rPr lang="en-FR" sz="2400" dirty="0"/>
              <a:t>GAMAE 2022 : proto jeu sérieux, focus sur idées d’évaluation</a:t>
            </a:r>
          </a:p>
          <a:p>
            <a:r>
              <a:rPr lang="en-FR" sz="2400" dirty="0"/>
              <a:t>Jeux &amp; Enjeux 2022 : proto jeu sérieux, focus mécanismes</a:t>
            </a:r>
          </a:p>
        </p:txBody>
      </p:sp>
    </p:spTree>
    <p:extLst>
      <p:ext uri="{BB962C8B-B14F-4D97-AF65-F5344CB8AC3E}">
        <p14:creationId xmlns:p14="http://schemas.microsoft.com/office/powerpoint/2010/main" val="3188910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7C6CB-CE04-C443-AD48-0442BE12C5D0}"/>
              </a:ext>
            </a:extLst>
          </p:cNvPr>
          <p:cNvSpPr>
            <a:spLocks noGrp="1"/>
          </p:cNvSpPr>
          <p:nvPr>
            <p:ph type="title"/>
          </p:nvPr>
        </p:nvSpPr>
        <p:spPr/>
        <p:txBody>
          <a:bodyPr/>
          <a:lstStyle/>
          <a:p>
            <a:r>
              <a:rPr lang="en-FR" dirty="0"/>
              <a:t>Appels en cours</a:t>
            </a:r>
          </a:p>
        </p:txBody>
      </p:sp>
      <p:sp>
        <p:nvSpPr>
          <p:cNvPr id="3" name="Content Placeholder 2">
            <a:extLst>
              <a:ext uri="{FF2B5EF4-FFF2-40B4-BE49-F238E27FC236}">
                <a16:creationId xmlns:a16="http://schemas.microsoft.com/office/drawing/2014/main" id="{52952DA6-F4F8-5E42-9B8E-70E704469868}"/>
              </a:ext>
            </a:extLst>
          </p:cNvPr>
          <p:cNvSpPr>
            <a:spLocks noGrp="1"/>
          </p:cNvSpPr>
          <p:nvPr>
            <p:ph idx="1"/>
          </p:nvPr>
        </p:nvSpPr>
        <p:spPr/>
        <p:txBody>
          <a:bodyPr>
            <a:normAutofit/>
          </a:bodyPr>
          <a:lstStyle/>
          <a:p>
            <a:r>
              <a:rPr lang="en-FR" sz="3200" dirty="0"/>
              <a:t>RFTM deadline 15 avril</a:t>
            </a:r>
          </a:p>
          <a:p>
            <a:r>
              <a:rPr lang="en-FR" sz="3200" dirty="0"/>
              <a:t>SSC deadline 15 mai</a:t>
            </a:r>
          </a:p>
          <a:p>
            <a:r>
              <a:rPr lang="en-FR" sz="3200" dirty="0"/>
              <a:t>HICSS deadline 14 juin</a:t>
            </a:r>
          </a:p>
        </p:txBody>
      </p:sp>
    </p:spTree>
    <p:extLst>
      <p:ext uri="{BB962C8B-B14F-4D97-AF65-F5344CB8AC3E}">
        <p14:creationId xmlns:p14="http://schemas.microsoft.com/office/powerpoint/2010/main" val="3421341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F8558D-7BEB-1B45-95BF-090C43E05F64}"/>
              </a:ext>
            </a:extLst>
          </p:cNvPr>
          <p:cNvSpPr>
            <a:spLocks noGrp="1"/>
          </p:cNvSpPr>
          <p:nvPr>
            <p:ph type="title"/>
          </p:nvPr>
        </p:nvSpPr>
        <p:spPr/>
        <p:txBody>
          <a:bodyPr/>
          <a:lstStyle/>
          <a:p>
            <a:r>
              <a:rPr lang="en-FR" dirty="0"/>
              <a:t>Conclusion</a:t>
            </a:r>
          </a:p>
        </p:txBody>
      </p:sp>
      <p:sp>
        <p:nvSpPr>
          <p:cNvPr id="5" name="Text Placeholder 4">
            <a:extLst>
              <a:ext uri="{FF2B5EF4-FFF2-40B4-BE49-F238E27FC236}">
                <a16:creationId xmlns:a16="http://schemas.microsoft.com/office/drawing/2014/main" id="{D21A7B26-D6B6-6646-8F7E-F9E970055668}"/>
              </a:ext>
            </a:extLst>
          </p:cNvPr>
          <p:cNvSpPr>
            <a:spLocks noGrp="1"/>
          </p:cNvSpPr>
          <p:nvPr>
            <p:ph type="body" idx="1"/>
          </p:nvPr>
        </p:nvSpPr>
        <p:spPr/>
        <p:txBody>
          <a:bodyPr/>
          <a:lstStyle/>
          <a:p>
            <a:endParaRPr lang="en-FR"/>
          </a:p>
        </p:txBody>
      </p:sp>
      <p:pic>
        <p:nvPicPr>
          <p:cNvPr id="7" name="Picture 6">
            <a:extLst>
              <a:ext uri="{FF2B5EF4-FFF2-40B4-BE49-F238E27FC236}">
                <a16:creationId xmlns:a16="http://schemas.microsoft.com/office/drawing/2014/main" id="{1FDB8108-A6A3-F148-AA64-18D0417CD0ED}"/>
              </a:ext>
            </a:extLst>
          </p:cNvPr>
          <p:cNvPicPr>
            <a:picLocks noChangeAspect="1"/>
          </p:cNvPicPr>
          <p:nvPr/>
        </p:nvPicPr>
        <p:blipFill>
          <a:blip r:embed="rId2"/>
          <a:stretch>
            <a:fillRect/>
          </a:stretch>
        </p:blipFill>
        <p:spPr>
          <a:xfrm>
            <a:off x="59633" y="4673771"/>
            <a:ext cx="3319671" cy="1341147"/>
          </a:xfrm>
          <a:prstGeom prst="rect">
            <a:avLst/>
          </a:prstGeom>
        </p:spPr>
      </p:pic>
    </p:spTree>
    <p:extLst>
      <p:ext uri="{BB962C8B-B14F-4D97-AF65-F5344CB8AC3E}">
        <p14:creationId xmlns:p14="http://schemas.microsoft.com/office/powerpoint/2010/main" val="2273770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E295E2-D660-9E43-955B-030FF9845C84}"/>
              </a:ext>
            </a:extLst>
          </p:cNvPr>
          <p:cNvSpPr>
            <a:spLocks noGrp="1"/>
          </p:cNvSpPr>
          <p:nvPr>
            <p:ph type="title"/>
          </p:nvPr>
        </p:nvSpPr>
        <p:spPr>
          <a:xfrm>
            <a:off x="252919" y="1123838"/>
            <a:ext cx="2947482" cy="1082650"/>
          </a:xfrm>
        </p:spPr>
        <p:txBody>
          <a:bodyPr/>
          <a:lstStyle/>
          <a:p>
            <a:r>
              <a:rPr lang="en-FR" dirty="0"/>
              <a:t>Help needed</a:t>
            </a:r>
          </a:p>
        </p:txBody>
      </p:sp>
      <p:sp>
        <p:nvSpPr>
          <p:cNvPr id="5" name="Content Placeholder 4">
            <a:extLst>
              <a:ext uri="{FF2B5EF4-FFF2-40B4-BE49-F238E27FC236}">
                <a16:creationId xmlns:a16="http://schemas.microsoft.com/office/drawing/2014/main" id="{8BC2790B-2DDC-494A-8AA7-0C6222567E7E}"/>
              </a:ext>
            </a:extLst>
          </p:cNvPr>
          <p:cNvSpPr>
            <a:spLocks noGrp="1"/>
          </p:cNvSpPr>
          <p:nvPr>
            <p:ph idx="1"/>
          </p:nvPr>
        </p:nvSpPr>
        <p:spPr/>
        <p:txBody>
          <a:bodyPr/>
          <a:lstStyle/>
          <a:p>
            <a:r>
              <a:rPr lang="en-FR" dirty="0"/>
              <a:t>Discuss game design, mechanisms</a:t>
            </a:r>
          </a:p>
          <a:p>
            <a:r>
              <a:rPr lang="en-FR" dirty="0"/>
              <a:t>Discuss game interface, feedback to player, simplification</a:t>
            </a:r>
          </a:p>
          <a:p>
            <a:r>
              <a:rPr lang="en-FR" dirty="0"/>
              <a:t>Discuss tabletop game</a:t>
            </a:r>
          </a:p>
          <a:p>
            <a:r>
              <a:rPr lang="en-FR" dirty="0"/>
              <a:t>Test the game(s)</a:t>
            </a:r>
          </a:p>
        </p:txBody>
      </p:sp>
      <p:pic>
        <p:nvPicPr>
          <p:cNvPr id="7" name="Picture 6">
            <a:extLst>
              <a:ext uri="{FF2B5EF4-FFF2-40B4-BE49-F238E27FC236}">
                <a16:creationId xmlns:a16="http://schemas.microsoft.com/office/drawing/2014/main" id="{28C3FAFF-B756-A441-909B-772C3173E96D}"/>
              </a:ext>
            </a:extLst>
          </p:cNvPr>
          <p:cNvPicPr>
            <a:picLocks noChangeAspect="1"/>
          </p:cNvPicPr>
          <p:nvPr/>
        </p:nvPicPr>
        <p:blipFill>
          <a:blip r:embed="rId2"/>
          <a:stretch>
            <a:fillRect/>
          </a:stretch>
        </p:blipFill>
        <p:spPr>
          <a:xfrm>
            <a:off x="119268" y="2674233"/>
            <a:ext cx="3200401" cy="3321935"/>
          </a:xfrm>
          <a:prstGeom prst="rect">
            <a:avLst/>
          </a:prstGeom>
        </p:spPr>
      </p:pic>
    </p:spTree>
    <p:extLst>
      <p:ext uri="{BB962C8B-B14F-4D97-AF65-F5344CB8AC3E}">
        <p14:creationId xmlns:p14="http://schemas.microsoft.com/office/powerpoint/2010/main" val="3727277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5791E-A7D9-594D-8D56-3312CB9A0FFD}"/>
              </a:ext>
            </a:extLst>
          </p:cNvPr>
          <p:cNvSpPr>
            <a:spLocks noGrp="1"/>
          </p:cNvSpPr>
          <p:nvPr>
            <p:ph type="title"/>
          </p:nvPr>
        </p:nvSpPr>
        <p:spPr/>
        <p:txBody>
          <a:bodyPr/>
          <a:lstStyle/>
          <a:p>
            <a:r>
              <a:rPr lang="en-FR" dirty="0"/>
              <a:t>Parameters of the population</a:t>
            </a:r>
          </a:p>
        </p:txBody>
      </p:sp>
      <p:sp>
        <p:nvSpPr>
          <p:cNvPr id="3" name="Content Placeholder 2">
            <a:extLst>
              <a:ext uri="{FF2B5EF4-FFF2-40B4-BE49-F238E27FC236}">
                <a16:creationId xmlns:a16="http://schemas.microsoft.com/office/drawing/2014/main" id="{074BDF80-40F9-E74B-87F5-3E12A08740D6}"/>
              </a:ext>
            </a:extLst>
          </p:cNvPr>
          <p:cNvSpPr>
            <a:spLocks noGrp="1"/>
          </p:cNvSpPr>
          <p:nvPr>
            <p:ph idx="1"/>
          </p:nvPr>
        </p:nvSpPr>
        <p:spPr/>
        <p:txBody>
          <a:bodyPr>
            <a:normAutofit/>
          </a:bodyPr>
          <a:lstStyle/>
          <a:p>
            <a:r>
              <a:rPr lang="en-FR" sz="2400" dirty="0"/>
              <a:t>Probability to drop (all) habits at each step (one year)</a:t>
            </a:r>
          </a:p>
          <a:p>
            <a:r>
              <a:rPr lang="en-FR" sz="2400" dirty="0"/>
              <a:t>Average fitness</a:t>
            </a:r>
          </a:p>
          <a:p>
            <a:r>
              <a:rPr lang="en-FR" sz="2400" dirty="0"/>
              <a:t>Percentage that have a bike, a car / driving license, that can walk</a:t>
            </a:r>
          </a:p>
          <a:p>
            <a:r>
              <a:rPr lang="en-FR" sz="2400" dirty="0"/>
              <a:t>Percentage living close enough to a bus stop (depends on bus network)</a:t>
            </a:r>
          </a:p>
          <a:p>
            <a:pPr marL="0" indent="0">
              <a:buNone/>
            </a:pPr>
            <a:endParaRPr lang="en-FR" sz="2400" dirty="0"/>
          </a:p>
          <a:p>
            <a:r>
              <a:rPr lang="en-FR" sz="2400" i="1" dirty="0"/>
              <a:t>Should be added</a:t>
            </a:r>
          </a:p>
          <a:p>
            <a:pPr lvl="1"/>
            <a:r>
              <a:rPr lang="en-GB" sz="2000" i="1" dirty="0"/>
              <a:t>Average priority of each of the 6 criteria (to represent their awareness of stakes, could be impacted by communication campaigns)</a:t>
            </a:r>
            <a:endParaRPr lang="en-FR" sz="2000" i="1" dirty="0"/>
          </a:p>
          <a:p>
            <a:pPr lvl="1"/>
            <a:r>
              <a:rPr lang="en-GB" sz="2000" i="1" dirty="0"/>
              <a:t>Average budget (that could impact priority of price of trip)</a:t>
            </a:r>
            <a:endParaRPr lang="en-FR" sz="2000" i="1" dirty="0"/>
          </a:p>
        </p:txBody>
      </p:sp>
    </p:spTree>
    <p:extLst>
      <p:ext uri="{BB962C8B-B14F-4D97-AF65-F5344CB8AC3E}">
        <p14:creationId xmlns:p14="http://schemas.microsoft.com/office/powerpoint/2010/main" val="1979291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37915-426F-FD48-98B2-94A0EB04CEF9}"/>
              </a:ext>
            </a:extLst>
          </p:cNvPr>
          <p:cNvSpPr>
            <a:spLocks noGrp="1"/>
          </p:cNvSpPr>
          <p:nvPr>
            <p:ph type="title"/>
          </p:nvPr>
        </p:nvSpPr>
        <p:spPr/>
        <p:txBody>
          <a:bodyPr/>
          <a:lstStyle/>
          <a:p>
            <a:r>
              <a:rPr lang="en-FR" dirty="0"/>
              <a:t>Attributes</a:t>
            </a:r>
          </a:p>
        </p:txBody>
      </p:sp>
      <p:sp>
        <p:nvSpPr>
          <p:cNvPr id="3" name="Content Placeholder 2">
            <a:extLst>
              <a:ext uri="{FF2B5EF4-FFF2-40B4-BE49-F238E27FC236}">
                <a16:creationId xmlns:a16="http://schemas.microsoft.com/office/drawing/2014/main" id="{DC3A62B4-6C7F-6D43-8C40-95F762CD05BD}"/>
              </a:ext>
            </a:extLst>
          </p:cNvPr>
          <p:cNvSpPr>
            <a:spLocks noGrp="1"/>
          </p:cNvSpPr>
          <p:nvPr>
            <p:ph idx="1"/>
          </p:nvPr>
        </p:nvSpPr>
        <p:spPr>
          <a:xfrm>
            <a:off x="3869267" y="864108"/>
            <a:ext cx="7756675" cy="5120640"/>
          </a:xfrm>
        </p:spPr>
        <p:txBody>
          <a:bodyPr>
            <a:normAutofit fontScale="92500" lnSpcReduction="10000"/>
          </a:bodyPr>
          <a:lstStyle/>
          <a:p>
            <a:r>
              <a:rPr lang="en-GB" sz="2600" dirty="0"/>
              <a:t>Target building</a:t>
            </a:r>
          </a:p>
          <a:p>
            <a:r>
              <a:rPr lang="en-GB" sz="2600" dirty="0"/>
              <a:t>Moving speed : </a:t>
            </a:r>
            <a:r>
              <a:rPr lang="en-GB" i="1" dirty="0"/>
              <a:t>TODO should depend on mode rather than agent</a:t>
            </a:r>
            <a:endParaRPr lang="en-GB" sz="2600" i="1" dirty="0"/>
          </a:p>
          <a:p>
            <a:r>
              <a:rPr lang="en-GB" sz="2600" dirty="0"/>
              <a:t>Selected mobility mode</a:t>
            </a:r>
          </a:p>
          <a:p>
            <a:r>
              <a:rPr lang="en-GB" sz="2600" dirty="0"/>
              <a:t>Boolean </a:t>
            </a:r>
            <a:r>
              <a:rPr lang="en-GB" sz="2600" dirty="0" err="1"/>
              <a:t>is_happy</a:t>
            </a:r>
            <a:r>
              <a:rPr lang="en-GB" sz="2600" dirty="0"/>
              <a:t> (can use favourite mode)</a:t>
            </a:r>
          </a:p>
          <a:p>
            <a:r>
              <a:rPr lang="en-GB" sz="2600" dirty="0"/>
              <a:t>Happiness level (score of used mode)</a:t>
            </a:r>
          </a:p>
          <a:p>
            <a:r>
              <a:rPr lang="en-GB" sz="2600" dirty="0"/>
              <a:t>Priority of 6 criteria (TODO: will be </a:t>
            </a:r>
            <a:r>
              <a:rPr lang="en-GB" sz="2600" dirty="0" err="1"/>
              <a:t>init</a:t>
            </a:r>
            <a:r>
              <a:rPr lang="en-GB" sz="2600" dirty="0"/>
              <a:t> from global slider)</a:t>
            </a:r>
          </a:p>
          <a:p>
            <a:r>
              <a:rPr lang="en-GB" sz="2600" dirty="0"/>
              <a:t>Notes of 4 modes</a:t>
            </a:r>
          </a:p>
          <a:p>
            <a:r>
              <a:rPr lang="en-GB" sz="2600" dirty="0"/>
              <a:t>History of mobility and happiness over time (for elections); </a:t>
            </a:r>
          </a:p>
          <a:p>
            <a:r>
              <a:rPr lang="en-GB" sz="2600" dirty="0"/>
              <a:t>Number of trips per mode; habit force per mode computed from this</a:t>
            </a:r>
          </a:p>
          <a:p>
            <a:r>
              <a:rPr lang="en-GB" sz="2600" dirty="0"/>
              <a:t>H</a:t>
            </a:r>
            <a:r>
              <a:rPr lang="en-FR" sz="2600" dirty="0"/>
              <a:t>as bike, has car, can walk, has close bus (init from global parameters)</a:t>
            </a:r>
          </a:p>
        </p:txBody>
      </p:sp>
    </p:spTree>
    <p:extLst>
      <p:ext uri="{BB962C8B-B14F-4D97-AF65-F5344CB8AC3E}">
        <p14:creationId xmlns:p14="http://schemas.microsoft.com/office/powerpoint/2010/main" val="3437654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8062A-0CA3-8849-B6CD-133B2F7E0CEF}"/>
              </a:ext>
            </a:extLst>
          </p:cNvPr>
          <p:cNvSpPr>
            <a:spLocks noGrp="1"/>
          </p:cNvSpPr>
          <p:nvPr>
            <p:ph type="title"/>
          </p:nvPr>
        </p:nvSpPr>
        <p:spPr/>
        <p:txBody>
          <a:bodyPr/>
          <a:lstStyle/>
          <a:p>
            <a:r>
              <a:rPr lang="en-FR" dirty="0"/>
              <a:t>Actions de la population</a:t>
            </a:r>
          </a:p>
        </p:txBody>
      </p:sp>
      <p:sp>
        <p:nvSpPr>
          <p:cNvPr id="3" name="Content Placeholder 2">
            <a:extLst>
              <a:ext uri="{FF2B5EF4-FFF2-40B4-BE49-F238E27FC236}">
                <a16:creationId xmlns:a16="http://schemas.microsoft.com/office/drawing/2014/main" id="{C1A8BFED-FFB3-5F4B-8EC7-87E056B539F4}"/>
              </a:ext>
            </a:extLst>
          </p:cNvPr>
          <p:cNvSpPr>
            <a:spLocks noGrp="1"/>
          </p:cNvSpPr>
          <p:nvPr>
            <p:ph idx="1"/>
          </p:nvPr>
        </p:nvSpPr>
        <p:spPr/>
        <p:txBody>
          <a:bodyPr>
            <a:normAutofit/>
          </a:bodyPr>
          <a:lstStyle/>
          <a:p>
            <a:r>
              <a:rPr lang="en-GB" dirty="0"/>
              <a:t>Pour </a:t>
            </a:r>
            <a:r>
              <a:rPr lang="en-GB" dirty="0" err="1"/>
              <a:t>l’instant</a:t>
            </a:r>
            <a:r>
              <a:rPr lang="en-GB" dirty="0"/>
              <a:t> </a:t>
            </a:r>
            <a:r>
              <a:rPr lang="en-GB" dirty="0" err="1"/>
              <a:t>une</a:t>
            </a:r>
            <a:r>
              <a:rPr lang="en-GB" dirty="0"/>
              <a:t> </a:t>
            </a:r>
            <a:r>
              <a:rPr lang="en-GB" dirty="0" err="1"/>
              <a:t>seule</a:t>
            </a:r>
            <a:r>
              <a:rPr lang="en-GB" dirty="0"/>
              <a:t> action</a:t>
            </a:r>
          </a:p>
          <a:p>
            <a:pPr lvl="1"/>
            <a:r>
              <a:rPr lang="en-GB" dirty="0"/>
              <a:t>C</a:t>
            </a:r>
            <a:r>
              <a:rPr lang="en-FR" dirty="0"/>
              <a:t>hoisir son mode de transport selon les modes accessibles</a:t>
            </a:r>
          </a:p>
          <a:p>
            <a:r>
              <a:rPr lang="en-FR" dirty="0"/>
              <a:t>Et un calcul du niveau de satisfaction, sans impact pour l’instant</a:t>
            </a:r>
          </a:p>
          <a:p>
            <a:r>
              <a:rPr lang="en-FR" dirty="0"/>
              <a:t>A faire, d’autres actions</a:t>
            </a:r>
            <a:endParaRPr lang="en-GB" dirty="0"/>
          </a:p>
          <a:p>
            <a:pPr lvl="1"/>
            <a:r>
              <a:rPr lang="en-GB" dirty="0"/>
              <a:t>A</a:t>
            </a:r>
            <a:r>
              <a:rPr lang="en-FR" dirty="0"/>
              <a:t>cheter un vélo</a:t>
            </a:r>
          </a:p>
          <a:p>
            <a:pPr lvl="1"/>
            <a:r>
              <a:rPr lang="en-GB" dirty="0"/>
              <a:t>A</a:t>
            </a:r>
            <a:r>
              <a:rPr lang="en-FR" dirty="0"/>
              <a:t>cheter une voiture</a:t>
            </a:r>
          </a:p>
          <a:p>
            <a:pPr lvl="1"/>
            <a:r>
              <a:rPr lang="en-GB" dirty="0"/>
              <a:t>R</a:t>
            </a:r>
            <a:r>
              <a:rPr lang="en-FR" dirty="0"/>
              <a:t>evendre sa voiture</a:t>
            </a:r>
          </a:p>
          <a:p>
            <a:pPr lvl="1"/>
            <a:r>
              <a:rPr lang="en-GB" dirty="0"/>
              <a:t>A</a:t>
            </a:r>
            <a:r>
              <a:rPr lang="en-FR" dirty="0"/>
              <a:t>cheter un abonnement bus</a:t>
            </a:r>
          </a:p>
          <a:p>
            <a:pPr lvl="1"/>
            <a:r>
              <a:rPr lang="en-GB" dirty="0"/>
              <a:t>D</a:t>
            </a:r>
            <a:r>
              <a:rPr lang="en-FR" dirty="0"/>
              <a:t>éménager</a:t>
            </a:r>
          </a:p>
          <a:p>
            <a:pPr lvl="1"/>
            <a:r>
              <a:rPr lang="en-GB" dirty="0"/>
              <a:t>V</a:t>
            </a:r>
            <a:r>
              <a:rPr lang="en-FR" dirty="0"/>
              <a:t>oter (todo)</a:t>
            </a:r>
          </a:p>
          <a:p>
            <a:r>
              <a:rPr lang="en-FR" dirty="0"/>
              <a:t>Et des événements </a:t>
            </a:r>
          </a:p>
          <a:p>
            <a:pPr lvl="1"/>
            <a:r>
              <a:rPr lang="en-FR" dirty="0"/>
              <a:t>selon le niveau de santé</a:t>
            </a:r>
          </a:p>
          <a:p>
            <a:pPr lvl="1"/>
            <a:r>
              <a:rPr lang="en-GB" dirty="0"/>
              <a:t>R</a:t>
            </a:r>
            <a:r>
              <a:rPr lang="en-FR" dirty="0"/>
              <a:t>isque d’accident sur la route</a:t>
            </a:r>
          </a:p>
          <a:p>
            <a:pPr lvl="1"/>
            <a:r>
              <a:rPr lang="en-GB" dirty="0"/>
              <a:t>C</a:t>
            </a:r>
            <a:r>
              <a:rPr lang="en-FR" dirty="0"/>
              <a:t>hangements de “cycle de vie” et donc d’habitudes (bébé, emploi...)</a:t>
            </a:r>
          </a:p>
        </p:txBody>
      </p:sp>
      <p:pic>
        <p:nvPicPr>
          <p:cNvPr id="5" name="Picture 4">
            <a:extLst>
              <a:ext uri="{FF2B5EF4-FFF2-40B4-BE49-F238E27FC236}">
                <a16:creationId xmlns:a16="http://schemas.microsoft.com/office/drawing/2014/main" id="{288ED820-5CDC-7C4E-A37A-2B4190BD9D43}"/>
              </a:ext>
            </a:extLst>
          </p:cNvPr>
          <p:cNvPicPr>
            <a:picLocks noChangeAspect="1"/>
          </p:cNvPicPr>
          <p:nvPr/>
        </p:nvPicPr>
        <p:blipFill>
          <a:blip r:embed="rId3"/>
          <a:stretch>
            <a:fillRect/>
          </a:stretch>
        </p:blipFill>
        <p:spPr>
          <a:xfrm>
            <a:off x="252919" y="4004128"/>
            <a:ext cx="4318000" cy="2159000"/>
          </a:xfrm>
          <a:prstGeom prst="rect">
            <a:avLst/>
          </a:prstGeom>
        </p:spPr>
      </p:pic>
    </p:spTree>
    <p:extLst>
      <p:ext uri="{BB962C8B-B14F-4D97-AF65-F5344CB8AC3E}">
        <p14:creationId xmlns:p14="http://schemas.microsoft.com/office/powerpoint/2010/main" val="1838060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9A8DB-4586-6C4C-8A95-F7016D2FC97E}"/>
              </a:ext>
            </a:extLst>
          </p:cNvPr>
          <p:cNvSpPr>
            <a:spLocks noGrp="1"/>
          </p:cNvSpPr>
          <p:nvPr>
            <p:ph type="title"/>
          </p:nvPr>
        </p:nvSpPr>
        <p:spPr>
          <a:xfrm>
            <a:off x="252919" y="819040"/>
            <a:ext cx="2947482" cy="2577306"/>
          </a:xfrm>
        </p:spPr>
        <p:txBody>
          <a:bodyPr/>
          <a:lstStyle/>
          <a:p>
            <a:r>
              <a:rPr lang="en-FR" dirty="0"/>
              <a:t>Emotions</a:t>
            </a:r>
          </a:p>
        </p:txBody>
      </p:sp>
      <p:sp>
        <p:nvSpPr>
          <p:cNvPr id="3" name="Content Placeholder 2">
            <a:extLst>
              <a:ext uri="{FF2B5EF4-FFF2-40B4-BE49-F238E27FC236}">
                <a16:creationId xmlns:a16="http://schemas.microsoft.com/office/drawing/2014/main" id="{006BDC42-4C60-654C-BC13-D0866BB6C0E1}"/>
              </a:ext>
            </a:extLst>
          </p:cNvPr>
          <p:cNvSpPr>
            <a:spLocks noGrp="1"/>
          </p:cNvSpPr>
          <p:nvPr>
            <p:ph idx="1"/>
          </p:nvPr>
        </p:nvSpPr>
        <p:spPr/>
        <p:txBody>
          <a:bodyPr/>
          <a:lstStyle/>
          <a:p>
            <a:r>
              <a:rPr lang="en-FR" dirty="0"/>
              <a:t>Accessibilité : indic_accessibility = pourcentage de personnes qui ont un mode de mobilité possible</a:t>
            </a:r>
          </a:p>
          <a:p>
            <a:r>
              <a:rPr lang="en-GB" dirty="0"/>
              <a:t>I</a:t>
            </a:r>
            <a:r>
              <a:rPr lang="en-FR" dirty="0"/>
              <a:t>ndic_happy: % de personnes qui sont happy = qui se déplacent avec leur mode préféré</a:t>
            </a:r>
          </a:p>
          <a:p>
            <a:r>
              <a:rPr lang="en-GB" dirty="0"/>
              <a:t>I</a:t>
            </a:r>
            <a:r>
              <a:rPr lang="en-FR" dirty="0"/>
              <a:t>ndic_happiness = moyenne de happiness sur tous les citoyens, avec happiness = la note donnée au mode de transport choisi (ou 0 si aucun mode accessible)</a:t>
            </a:r>
          </a:p>
          <a:p>
            <a:r>
              <a:rPr lang="en-FR" dirty="0"/>
              <a:t>Ces indicateurs sont à optimiser par le joueur pour satisfaire sa population (et plus tard se faire réélire)</a:t>
            </a:r>
          </a:p>
        </p:txBody>
      </p:sp>
      <p:pic>
        <p:nvPicPr>
          <p:cNvPr id="4" name="Picture 3">
            <a:extLst>
              <a:ext uri="{FF2B5EF4-FFF2-40B4-BE49-F238E27FC236}">
                <a16:creationId xmlns:a16="http://schemas.microsoft.com/office/drawing/2014/main" id="{D12E45EA-D0A8-094B-88C4-FC690EF90286}"/>
              </a:ext>
            </a:extLst>
          </p:cNvPr>
          <p:cNvPicPr>
            <a:picLocks noChangeAspect="1"/>
          </p:cNvPicPr>
          <p:nvPr/>
        </p:nvPicPr>
        <p:blipFill>
          <a:blip r:embed="rId3"/>
          <a:stretch>
            <a:fillRect/>
          </a:stretch>
        </p:blipFill>
        <p:spPr>
          <a:xfrm>
            <a:off x="5072743" y="4145517"/>
            <a:ext cx="4318000" cy="2159000"/>
          </a:xfrm>
          <a:prstGeom prst="rect">
            <a:avLst/>
          </a:prstGeom>
        </p:spPr>
      </p:pic>
    </p:spTree>
    <p:extLst>
      <p:ext uri="{BB962C8B-B14F-4D97-AF65-F5344CB8AC3E}">
        <p14:creationId xmlns:p14="http://schemas.microsoft.com/office/powerpoint/2010/main" val="2877806423"/>
      </p:ext>
    </p:extLst>
  </p:cSld>
  <p:clrMapOvr>
    <a:masterClrMapping/>
  </p:clrMapOvr>
</p:sld>
</file>

<file path=ppt/theme/theme1.xml><?xml version="1.0" encoding="utf-8"?>
<a:theme xmlns:a="http://schemas.openxmlformats.org/drawingml/2006/main" name="Frame">
  <a:themeElements>
    <a:clrScheme name="Fra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39D77354-939E-4A26-AE51-B3F9618B14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{C8AB5566-1305-394B-94FA-13F63D3B2C42}tf10001124</Template>
  <TotalTime>47661</TotalTime>
  <Words>4133</Words>
  <Application>Microsoft Macintosh PowerPoint</Application>
  <PresentationFormat>Widescreen</PresentationFormat>
  <Paragraphs>516</Paragraphs>
  <Slides>54</Slides>
  <Notes>19</Notes>
  <HiddenSlides>12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Calibri</vt:lpstr>
      <vt:lpstr>Corbel</vt:lpstr>
      <vt:lpstr>Wingdings 2</vt:lpstr>
      <vt:lpstr>Frame</vt:lpstr>
      <vt:lpstr>SWITCH serious game</vt:lpstr>
      <vt:lpstr>Context</vt:lpstr>
      <vt:lpstr>Game principle</vt:lpstr>
      <vt:lpstr>POPULATION MODEL</vt:lpstr>
      <vt:lpstr>Population model</vt:lpstr>
      <vt:lpstr>Parameters of the population</vt:lpstr>
      <vt:lpstr>Attributes</vt:lpstr>
      <vt:lpstr>Actions de la population</vt:lpstr>
      <vt:lpstr>Emotions</vt:lpstr>
      <vt:lpstr>CITY</vt:lpstr>
      <vt:lpstr>Town parameters</vt:lpstr>
      <vt:lpstr>Town properties</vt:lpstr>
      <vt:lpstr>Public transport network properties </vt:lpstr>
      <vt:lpstr>Population properties</vt:lpstr>
      <vt:lpstr>Indicateurs secondaires</vt:lpstr>
      <vt:lpstr>Update indicators</vt:lpstr>
      <vt:lpstr>Update indicators (suite)</vt:lpstr>
      <vt:lpstr>PowerPoint Presentation</vt:lpstr>
      <vt:lpstr>Town indicators</vt:lpstr>
      <vt:lpstr>TRANSPORT MODES</vt:lpstr>
      <vt:lpstr>Evaluation of each mode</vt:lpstr>
      <vt:lpstr>Évaluation des modes</vt:lpstr>
      <vt:lpstr>Implémentation </vt:lpstr>
      <vt:lpstr>Evaluation of walking</vt:lpstr>
      <vt:lpstr>Evaluation of cycling</vt:lpstr>
      <vt:lpstr>Evaluation of bus</vt:lpstr>
      <vt:lpstr>Evaluation of individual car</vt:lpstr>
      <vt:lpstr>Adding a new mode of transport</vt:lpstr>
      <vt:lpstr>MAYOR / PLAYER</vt:lpstr>
      <vt:lpstr>PowerPoint Presentation</vt:lpstr>
      <vt:lpstr>Actions du maire sur la population</vt:lpstr>
      <vt:lpstr>Actions sur les indicateurs primaires de la ville</vt:lpstr>
      <vt:lpstr>Actions sur les indicateurs de la ville (suite)</vt:lpstr>
      <vt:lpstr>Budget</vt:lpstr>
      <vt:lpstr>Space sharing constraints</vt:lpstr>
      <vt:lpstr>Game interface</vt:lpstr>
      <vt:lpstr>Game screenshot</vt:lpstr>
      <vt:lpstr>Actions</vt:lpstr>
      <vt:lpstr>Visualisation / feedback</vt:lpstr>
      <vt:lpstr>But du joueur</vt:lpstr>
      <vt:lpstr>Indicateurs sur la population (secondaires)</vt:lpstr>
      <vt:lpstr>But du jeu</vt:lpstr>
      <vt:lpstr>Compréhension / tolérance entre usagers</vt:lpstr>
      <vt:lpstr>Engagement mechanisms</vt:lpstr>
      <vt:lpstr>Game design for engagement</vt:lpstr>
      <vt:lpstr>Evaluation</vt:lpstr>
      <vt:lpstr>How to evaluate</vt:lpstr>
      <vt:lpstr>Une version tangible  du jeu SWITCH ?</vt:lpstr>
      <vt:lpstr>Jeu tangible</vt:lpstr>
      <vt:lpstr>Valorisation</vt:lpstr>
      <vt:lpstr>Déjà soumis</vt:lpstr>
      <vt:lpstr>Appels en cours</vt:lpstr>
      <vt:lpstr>Conclusion</vt:lpstr>
      <vt:lpstr>Help needed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SWITCH serious game</dc:title>
  <dc:creator>Carole</dc:creator>
  <cp:lastModifiedBy>Carole</cp:lastModifiedBy>
  <cp:revision>70</cp:revision>
  <dcterms:created xsi:type="dcterms:W3CDTF">2021-07-12T12:40:15Z</dcterms:created>
  <dcterms:modified xsi:type="dcterms:W3CDTF">2022-03-18T10:25:29Z</dcterms:modified>
</cp:coreProperties>
</file>